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ink/ink1.xml" ContentType="application/inkml+xml"/>
  <Override PartName="/ppt/ink/ink10.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7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90" r:id="rId3"/>
    <p:sldId id="303" r:id="rId4"/>
    <p:sldId id="284" r:id="rId5"/>
    <p:sldId id="285" r:id="rId7"/>
    <p:sldId id="301" r:id="rId8"/>
    <p:sldId id="291" r:id="rId9"/>
    <p:sldId id="288" r:id="rId10"/>
    <p:sldId id="292" r:id="rId11"/>
    <p:sldId id="293" r:id="rId12"/>
    <p:sldId id="287" r:id="rId13"/>
    <p:sldId id="304" r:id="rId14"/>
    <p:sldId id="305" r:id="rId15"/>
    <p:sldId id="258" r:id="rId16"/>
    <p:sldId id="262" r:id="rId17"/>
    <p:sldId id="271" r:id="rId18"/>
    <p:sldId id="272" r:id="rId19"/>
    <p:sldId id="273" r:id="rId20"/>
    <p:sldId id="279" r:id="rId21"/>
    <p:sldId id="278" r:id="rId22"/>
    <p:sldId id="275" r:id="rId23"/>
    <p:sldId id="282" r:id="rId24"/>
    <p:sldId id="283" r:id="rId25"/>
    <p:sldId id="286" r:id="rId26"/>
    <p:sldId id="277" r:id="rId27"/>
    <p:sldId id="294" r:id="rId28"/>
    <p:sldId id="295" r:id="rId29"/>
    <p:sldId id="296" r:id="rId30"/>
    <p:sldId id="297" r:id="rId31"/>
    <p:sldId id="289" r:id="rId32"/>
    <p:sldId id="298" r:id="rId33"/>
    <p:sldId id="299" r:id="rId34"/>
    <p:sldId id="300" r:id="rId35"/>
  </p:sldIdLst>
  <p:sldSz cx="18288000" cy="10287000"/>
  <p:notesSz cx="6858000" cy="9144000"/>
  <p:embeddedFontLst>
    <p:embeddedFont>
      <p:font typeface="微软雅黑" panose="020B0503020204020204" charset="-122"/>
      <p:regular r:id="rId39"/>
    </p:embeddedFont>
    <p:embeddedFont>
      <p:font typeface="Calibri" panose="020F050202020403020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0" userDrawn="1">
          <p15:clr>
            <a:srgbClr val="A4A3A4"/>
          </p15:clr>
        </p15:guide>
        <p15:guide id="2" pos="28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p:scale>
          <a:sx n="25" d="100"/>
          <a:sy n="25" d="100"/>
        </p:scale>
        <p:origin x="2146" y="1197"/>
      </p:cViewPr>
      <p:guideLst>
        <p:guide orient="horz" pos="2200"/>
        <p:guide pos="28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34"/>
    </inkml:context>
    <inkml:brush xml:id="br0">
      <inkml:brushProperty name="width" value="0.05" units="cm"/>
      <inkml:brushProperty name="height" value="0.05" units="cm"/>
      <inkml:brushProperty name="color" value="#e71224"/>
    </inkml:brush>
  </inkml:definitions>
  <inkml:trace contextRef="#ctx0" brushRef="#br0">747.000 21.000 24575,'-43.000'0.000'0,"-8.000"-1.000"0,0.000 2.000 0,0.000 2.000 0,-67.000 14.000 0,94.000-12.000 0,-1.000 0.000 0,1.000 2.000 0,-37.000 13.000 0,54.000-17.000 0,0.000 0.000 0,0.000 1.000 0,1.000 0.000 0,-1.000 0.000 0,1.000 1.000 0,0.000-1.000 0,0.000 1.000 0,1.000 1.000 0,-1.000-1.000 0,1.000 1.000 0,0.000 0.000 0,-7.000 11.000 0,-121.000 235.000 0,118.000-217.000 0,1.000 2.000 0,1.000-1.000 0,3.000 2.000 0,1.000 0.000 0,-6.000 51.000 0,10.000 152.000 0,6.000-161.000 0,-1.000-75.000 0,0.000 1.000 0,1.000-1.000 0,-1.000 0.000 0,1.000 0.000 0,0.000 1.000 0,1.000-1.000 0,-1.000 0.000 0,1.000 0.000 0,0.000 0.000 0,0.000 0.000 0,1.000-1.000 0,-1.000 1.000 0,1.000-1.000 0,3.000 5.000 0,0.000-3.000 0,-1.000 0.000 0,1.000-1.000 0,0.000 0.000 0,0.000 0.000 0,1.000-1.000 0,-1.000 0.000 0,1.000 0.000 0,14.000 6.000 0,0.000-2.000 0,1.000 0.000 0,-1.000-2.000 0,1.000 0.000 0,0.000-1.000 0,25.000 1.000 0,113.000-2.000 0,-78.000-3.000 0,-30.000 0.000 0,65.000-7.000 0,-102.000 4.000 0,1.000-1.000 0,-1.000 0.000 0,0.000-1.000 0,0.000 0.000 0,0.000-2.000 0,0.000 1.000 0,-1.000-2.000 0,22.000-12.000 0,-13.000 2.000 0,0.000-1.000 0,-1.000-1.000 0,-1.000-1.000 0,-1.000-1.000 0,0.000-1.000 0,-2.000 0.000 0,17.000-27.000 0,52.000-91.000 0,-76.000 118.000 0,-1.000 0.000 0,0.000 0.000 0,-2.000-1.000 0,10.000-44.000 0,-7.000 7.000 0,-3.000-1.000 0,-2.000 0.000 0,-3.000 0.000 0,-5.000-80.000 0,1.000 134.000 0,-1.000 0.000 0,1.000 0.000 0,-1.000 1.000 0,0.000-1.000 0,-1.000 0.000 0,0.000 1.000 0,0.000-1.000 0,0.000 1.000 0,-1.000 0.000 0,1.000 0.000 0,-2.000 0.000 0,1.000 1.000 0,-1.000-1.000 0,1.000 1.000 0,-1.000 0.000 0,-1.000 0.000 0,1.000 1.000 0,-1.000 0.000 0,-9.000-6.000 0,-7.000-2.000 0,1.000 1.000 0,-1.000 1.000 0,-1.000 1.000 0,-32.000-9.000 0,1.000 5.000 0,0.000 3.000 0,-87.000-6.000 0,39.000 6.000 0,54.000 4.000-1365,9.000 1.000-5461</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43"/>
    </inkml:context>
    <inkml:brush xml:id="br0">
      <inkml:brushProperty name="width" value="0.05" units="cm"/>
      <inkml:brushProperty name="height" value="0.05" units="cm"/>
      <inkml:brushProperty name="color" value="#e71224"/>
    </inkml:brush>
  </inkml:definitions>
  <inkml:trace contextRef="#ctx0" brushRef="#br0">0.000 65.000 24575,'8.000'-1.000'0,"0.000"1.000"0,-1.000-2.000 0,1.000 1.000 0,9.000-4.000 0,11.000-2.000 0,166.000-37.000 0,-190.000 43.000 0,0.000 0.000 0,0.000 0.000 0,0.000 0.000 0,0.000 1.000 0,1.000-1.000 0,-1.000 1.000 0,0.000 0.000 0,0.000 0.000 0,8.000 2.000 0,-11.000-2.000 0,1.000 1.000 0,0.000 0.000 0,-1.000 0.000 0,1.000 0.000 0,-1.000 0.000 0,1.000 0.000 0,-1.000 0.000 0,1.000 0.000 0,-1.000 0.000 0,0.000 0.000 0,0.000 1.000 0,1.000-1.000 0,-1.000 1.000 0,0.000-1.000 0,0.000 1.000 0,0.000-1.000 0,-1.000 1.000 0,1.000-1.000 0,0.000 1.000 0,0.000 0.000 0,-1.000-1.000 0,1.000 1.000 0,-1.000 0.000 0,0.000 0.000 0,1.000 1.000 0,0.000 11.000 0,0.000-1.000 0,-1.000 0.000 0,-1.000 1.000 0,0.000-1.000 0,-1.000 0.000 0,-6.000 24.000 0,-2.000 22.000 0,8.000-33.000-1365,1.000-4.000-5461</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36"/>
    </inkml:context>
    <inkml:brush xml:id="br0">
      <inkml:brushProperty name="width" value="0.05" units="cm"/>
      <inkml:brushProperty name="height" value="0.05" units="cm"/>
      <inkml:brushProperty name="color" value="#e71224"/>
    </inkml:brush>
  </inkml:definitions>
  <inkml:trace contextRef="#ctx0" brushRef="#br0">1.000 1.000 24575,'25.000'0.000'0,"22.000"4.000"0,15.000 2.000 0,10.000-1.000 0,5.000 3.000 0,-2.000 1.000 0,-9.000-2.000 0,-12.000 3.000 0,-11.000-1.000 0,-8.000-2.000 0,-11.000-2.000-8191</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36"/>
    </inkml:context>
    <inkml:brush xml:id="br0">
      <inkml:brushProperty name="width" value="0.05" units="cm"/>
      <inkml:brushProperty name="height" value="0.05" units="cm"/>
      <inkml:brushProperty name="color" value="#e71224"/>
    </inkml:brush>
  </inkml:definitions>
  <inkml:trace contextRef="#ctx0" brushRef="#br0">326.000 1.000 24575,'-4.000'0.000'0,"-10.000"17.000"0,-2.000 22.000 0,-4.000 14.000 0,-6.000 18.000 0,-3.000 14.000 0,4.000 10.000 0,5.000 6.000 0,3.000-7.000 0,-5.000 3.000 0,2.000-3.000 0,-1.000 0.000 0,4.000-12.000 0,1.000-12.000 0,3.000-13.000 0,-2.000-16.000 0,-1.000-16.000 0,2.000-11.000-8191</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37"/>
    </inkml:context>
    <inkml:brush xml:id="br0">
      <inkml:brushProperty name="width" value="0.05" units="cm"/>
      <inkml:brushProperty name="height" value="0.05" units="cm"/>
      <inkml:brushProperty name="color" value="#e71224"/>
    </inkml:brush>
  </inkml:definitions>
  <inkml:trace contextRef="#ctx0" brushRef="#br0">376.000 256.000 24575,'1.000'-63.000'0,"-3.000"-72.000"0,2.000 133.000 0,0.000-1.000 0,-1.000 1.000 0,1.000-1.000 0,-1.000 1.000 0,1.000 0.000 0,-1.000-1.000 0,0.000 1.000 0,0.000 0.000 0,0.000 0.000 0,0.000 0.000 0,0.000 0.000 0,-1.000 0.000 0,1.000 0.000 0,-1.000 0.000 0,1.000 0.000 0,-1.000 0.000 0,0.000 0.000 0,0.000 1.000 0,0.000-1.000 0,0.000 1.000 0,0.000 0.000 0,0.000-1.000 0,0.000 1.000 0,0.000 0.000 0,0.000 0.000 0,0.000 0.000 0,-1.000 0.000 0,1.000 1.000 0,-3.000-1.000 0,-7.000-1.000 0,0.000 0.000 0,0.000 1.000 0,0.000 1.000 0,-20.000 1.000 0,12.000 0.000 0,3.000-1.000 0,-1.000 1.000 0,1.000 0.000 0,0.000 2.000 0,-22.000 5.000 0,34.000-7.000 0,0.000 1.000 0,1.000 0.000 0,-1.000 0.000 0,0.000 1.000 0,1.000-1.000 0,-1.000 1.000 0,1.000 0.000 0,0.000 0.000 0,-1.000 1.000 0,2.000-1.000 0,-1.000 1.000 0,0.000 0.000 0,1.000 0.000 0,0.000 0.000 0,0.000 0.000 0,0.000 1.000 0,0.000-1.000 0,-3.000 7.000 0,-2.000 7.000 0,1.000 0.000 0,1.000 0.000 0,0.000 0.000 0,2.000 1.000 0,0.000 0.000 0,0.000 0.000 0,2.000 0.000 0,1.000 0.000 0,1.000 38.000 0,0.000-55.000 0,1.000 0.000 0,-1.000 1.000 0,1.000-1.000 0,-1.000 1.000 0,1.000-1.000 0,0.000 0.000 0,0.000 0.000 0,0.000 1.000 0,0.000-1.000 0,1.000 0.000 0,-1.000 0.000 0,0.000 0.000 0,1.000 0.000 0,0.000 0.000 0,-1.000 0.000 0,1.000-1.000 0,0.000 1.000 0,0.000-1.000 0,0.000 1.000 0,0.000-1.000 0,0.000 0.000 0,0.000 1.000 0,0.000-1.000 0,1.000 0.000 0,-1.000 0.000 0,0.000-1.000 0,1.000 1.000 0,4.000 1.000 0,5.000-1.000 0,1.000 1.000 0,0.000-1.000 0,-1.000-1.000 0,20.000-2.000 0,-14.000 1.000 0,15.000 1.000 0,-15.000 1.000 0,-1.000-2.000 0,21.000-2.000 0,-34.000 3.000 0,-1.000-1.000 0,1.000 1.000 0,-1.000-1.000 0,0.000 0.000 0,0.000 0.000 0,1.000-1.000 0,-1.000 1.000 0,0.000 0.000 0,0.000-1.000 0,0.000 0.000 0,0.000 0.000 0,0.000 0.000 0,-1.000 0.000 0,1.000 0.000 0,-1.000-1.000 0,5.000-4.000 0,-6.000 6.000 0,-1.000 0.000 0,1.000-1.000 0,0.000 1.000 0,-1.000 0.000 0,1.000-1.000 0,-1.000 1.000 0,0.000-1.000 0,0.000 1.000 0,1.000-1.000 0,-1.000 1.000 0,0.000-2.000 0,-2.000 0.000 0,-2.000 11.000 0,3.000-4.000 0,0.000-1.000 0,0.000 0.000 0,0.000 1.000 0,0.000-1.000 0,0.000 1.000 0,1.000-1.000 0,0.000 1.000 0,0.000-1.000 0,0.000 1.000 0,0.000-1.000 0,0.000 1.000 0,1.000-1.000 0,-1.000 1.000 0,1.000-1.000 0,0.000 0.000 0,0.000 1.000 0,1.000-1.000 0,-1.000 0.000 0,0.000 0.000 0,1.000 1.000 0,0.000-1.000 0,0.000-1.000 0,0.000 1.000 0,0.000 0.000 0,0.000 0.000 0,1.000-1.000 0,-1.000 1.000 0,1.000-1.000 0,0.000 0.000 0,0.000 0.000 0,-1.000 0.000 0,1.000 0.000 0,1.000 0.000 0,-1.000 0.000 0,0.000-1.000 0,0.000 0.000 0,5.000 2.000 0,7.000 1.000-163,0.000-1.000-1,1.000-1.000 1,-1.000 0.000 0,1.000-1.000-1,0.000-1.000 1,22.000-1.000-1,-34.000 0.000-57,18.000 0.000-6605</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38"/>
    </inkml:context>
    <inkml:brush xml:id="br0">
      <inkml:brushProperty name="width" value="0.05" units="cm"/>
      <inkml:brushProperty name="height" value="0.05" units="cm"/>
      <inkml:brushProperty name="color" value="#e71224"/>
    </inkml:brush>
  </inkml:definitions>
  <inkml:trace contextRef="#ctx0" brushRef="#br0">140.000 1.000 24575,'0.000'4.000'0,"-1.000"-1.000"0,1.000 1.000 0,-1.000 0.000 0,0.000 0.000 0,0.000-1.000 0,-2.000 6.000 0,-4.000 12.000 0,-32.000 198.000 0,16.000 7.000 0,3.000-13.000 0,-7.000-57.000 0,16.000-111.000-1365,5.000-28.000-5461</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39"/>
    </inkml:context>
    <inkml:brush xml:id="br0">
      <inkml:brushProperty name="width" value="0.05" units="cm"/>
      <inkml:brushProperty name="height" value="0.05" units="cm"/>
      <inkml:brushProperty name="color" value="#e71224"/>
    </inkml:brush>
  </inkml:definitions>
  <inkml:trace contextRef="#ctx0" brushRef="#br0">177.000 1.000 24575,'43.000'0.000'0,"54.000"1.000"0,-94.000-1.000 0,1.000 1.000 0,-1.000-1.000 0,1.000 1.000 0,-1.000 0.000 0,0.000 0.000 0,0.000 0.000 0,1.000 1.000 0,-1.000-1.000 0,0.000 1.000 0,0.000-1.000 0,0.000 1.000 0,0.000 0.000 0,-1.000 0.000 0,1.000 1.000 0,-1.000-1.000 0,1.000 1.000 0,-1.000-1.000 0,0.000 1.000 0,1.000 0.000 0,-2.000-1.000 0,1.000 1.000 0,0.000 0.000 0,0.000 0.000 0,-1.000 1.000 0,0.000-1.000 0,2.000 6.000 0,1.000 7.000 0,0.000-1.000 0,-2.000 1.000 0,0.000 0.000 0,0.000 23.000 0,-2.000-31.000 0,0.000 0.000 0,-1.000 0.000 0,0.000 0.000 0,-1.000-1.000 0,0.000 1.000 0,0.000 0.000 0,0.000-1.000 0,-1.000 1.000 0,0.000-1.000 0,-1.000 0.000 0,0.000 0.000 0,0.000 0.000 0,0.000 0.000 0,-1.000-1.000 0,-8.000 10.000 0,4.000-7.000 0,0.000 0.000 0,0.000-1.000 0,-1.000 0.000 0,0.000 0.000 0,0.000-1.000 0,-1.000 0.000 0,0.000-1.000 0,-1.000 0.000 0,-12.000 4.000 0,-16.000 3.000 0,-67.000 11.000 0,57.000-13.000 0,29.000-7.000-1365,3.000-1.000-5461</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39"/>
    </inkml:context>
    <inkml:brush xml:id="br0">
      <inkml:brushProperty name="width" value="0.05" units="cm"/>
      <inkml:brushProperty name="height" value="0.05" units="cm"/>
      <inkml:brushProperty name="color" value="#e71224"/>
    </inkml:brush>
  </inkml:definitions>
  <inkml:trace contextRef="#ctx0" brushRef="#br0">274.000 0.000 24575,'-1.000'1.000'0,"0.000"-1.000"0,-1.000 0.000 0,1.000 1.000 0,0.000-1.000 0,0.000 1.000 0,0.000-1.000 0,0.000 1.000 0,0.000-1.000 0,0.000 1.000 0,1.000 0.000 0,-1.000 0.000 0,0.000-1.000 0,0.000 1.000 0,0.000 0.000 0,1.000 0.000 0,-1.000 0.000 0,0.000 0.000 0,1.000 0.000 0,-1.000 0.000 0,0.000 1.000 0,-11.000 25.000 0,9.000-21.000 0,-21.000 59.000 0,-25.000 101.000 0,24.000-72.000 0,-77.000 314.000 0,85.000-346.000 0,12.000-47.000 0,1.000 1.000 0,0.000-1.000 0,0.000 1.000 0,2.000-1.000 0,0.000 1.000 0,1.000 31.000 0,1.000-44.000 4,1.000 0.000 1,-1.000 0.000-1,1.000 0.000 0,0.000 0.000 0,0.000 0.000 1,0.000-1.000-1,1.000 1.000 0,-1.000 0.000 0,1.000-1.000 0,-1.000 1.000 1,1.000-1.000-1,0.000 1.000 0,0.000-1.000 0,0.000 0.000 1,0.000 0.000-1,1.000 0.000 0,-1.000 0.000 0,0.000 0.000 0,1.000 0.000 1,-1.000-1.000-1,1.000 1.000 0,0.000-1.000 0,-1.000 0.000 0,1.000 0.000 1,0.000 0.000-1,6.000 1.000 0,5.000 1.000-262,0.000 0.000 0,0.000-1.000 0,0.000-1.000 0,18.000-1.000-1,-28.000 0.000 71,28.000 0.000-6638</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41"/>
    </inkml:context>
    <inkml:brush xml:id="br0">
      <inkml:brushProperty name="width" value="0.05" units="cm"/>
      <inkml:brushProperty name="height" value="0.05" units="cm"/>
      <inkml:brushProperty name="color" value="#e71224"/>
    </inkml:brush>
  </inkml:definitions>
  <inkml:trace contextRef="#ctx0" brushRef="#br0">26.000 179.000 24575,'66.000'1.000'0,"75.000"-3.000"0,-135.000 2.000 0,1.000-1.000 0,-1.000 1.000 0,1.000-2.000 0,-1.000 1.000 0,1.000-1.000 0,-1.000 0.000 0,0.000 0.000 0,9.000-4.000 0,-13.000 4.000 0,0.000 1.000 0,0.000-1.000 0,0.000 1.000 0,0.000-1.000 0,0.000 0.000 0,0.000 0.000 0,0.000 0.000 0,0.000 0.000 0,-1.000 0.000 0,1.000 0.000 0,-1.000 0.000 0,0.000-1.000 0,0.000 1.000 0,0.000-1.000 0,0.000 1.000 0,0.000 0.000 0,0.000-1.000 0,0.000 0.000 0,-1.000 1.000 0,1.000-1.000 0,-1.000 1.000 0,0.000-1.000 0,0.000-3.000 0,0.000 2.000 0,0.000 1.000 0,-1.000 0.000 0,1.000-1.000 0,-1.000 1.000 0,1.000 0.000 0,-1.000 0.000 0,0.000-1.000 0,-1.000 1.000 0,1.000 0.000 0,0.000 0.000 0,-1.000 0.000 0,0.000 0.000 0,1.000 1.000 0,-5.000-6.000 0,2.000 5.000 0,0.000-1.000 0,0.000 0.000 0,0.000 1.000 0,0.000 0.000 0,-1.000 0.000 0,0.000 0.000 0,1.000 0.000 0,-8.000-2.000 0,-1.000 0.000 0,-1.000 1.000 0,1.000 0.000 0,-1.000 1.000 0,0.000 1.000 0,1.000 0.000 0,-19.000 0.000 0,23.000 2.000 0,-1.000 0.000 0,1.000 0.000 0,-1.000 1.000 0,1.000 0.000 0,-13.000 4.000 0,19.000-4.000 0,-1.000 0.000 0,1.000 0.000 0,1.000 1.000 0,-1.000-1.000 0,0.000 1.000 0,0.000 0.000 0,1.000 0.000 0,-1.000 0.000 0,1.000 0.000 0,-1.000 0.000 0,1.000 0.000 0,0.000 1.000 0,0.000-1.000 0,0.000 1.000 0,0.000 0.000 0,0.000-1.000 0,1.000 1.000 0,-1.000 0.000 0,-1.000 4.000 0,0.000 5.000 0,0.000 0.000 0,0.000 0.000 0,1.000 0.000 0,1.000 0.000 0,-1.000 14.000 0,0.000 5.000 0,-4.000 23.000 0,1.000-9.000 0,0.000 91.000 0,5.000-133.000 0,1.000 0.000 0,-1.000-1.000 0,1.000 1.000 0,0.000 0.000 0,-1.000 0.000 0,1.000-1.000 0,1.000 1.000 0,-1.000-1.000 0,0.000 1.000 0,1.000-1.000 0,-1.000 1.000 0,1.000-1.000 0,0.000 0.000 0,-1.000 0.000 0,1.000 0.000 0,0.000 0.000 0,0.000 0.000 0,1.000 0.000 0,-1.000 0.000 0,0.000-1.000 0,1.000 1.000 0,-1.000-1.000 0,1.000 0.000 0,-1.000 0.000 0,1.000 0.000 0,3.000 1.000 0,8.000 2.000 0,0.000 0.000 0,1.000-1.000 0,28.000 1.000 0,-20.000-2.000 0,40.000 9.000 0,-39.000-6.000 0,38.000 2.000 0,25.000-6.000-1365,-62.000-1.000-5461</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30T12:05:42"/>
    </inkml:context>
    <inkml:brush xml:id="br0">
      <inkml:brushProperty name="width" value="0.05" units="cm"/>
      <inkml:brushProperty name="height" value="0.05" units="cm"/>
      <inkml:brushProperty name="color" value="#e71224"/>
    </inkml:brush>
  </inkml:definitions>
  <inkml:trace contextRef="#ctx0" brushRef="#br0">263.000 0.000 24575,'-8.000'13.000'0,"-8.000"8.000"0,-5.000 5.000 0,-3.000 2.000 0,-2.000 5.000 0,0.000 1.000 0,3.000-1.000 0,7.000-2.000 0,1.000 2.000 0,-1.000 0.000 0,3.000 3.000 0,-2.000-1.000 0,-1.000-1.000 0,0.000-4.000 0,5.000-5.000-8191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err="1"/>
              <a:t>idx_q</a:t>
            </a:r>
            <a:r>
              <a:rPr lang="zh-CN" altLang="en-US" b="0" i="0" dirty="0">
                <a:effectLst/>
                <a:latin typeface="Inter"/>
              </a:rPr>
              <a:t>作为索引用于跟踪配置数据的位置，例如，当正常接收配置数据时，</a:t>
            </a:r>
            <a:r>
              <a:rPr lang="en-US" altLang="zh-CN" dirty="0" err="1"/>
              <a:t>idx_q</a:t>
            </a:r>
            <a:r>
              <a:rPr lang="zh-CN" altLang="en-US" b="0" i="0" dirty="0">
                <a:effectLst/>
                <a:latin typeface="Inter"/>
              </a:rPr>
              <a:t>会递增，当遇到表结束或特定情况时会重置，确保配置数据按顺序处理。</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err="1"/>
              <a:t>idx_q</a:t>
            </a:r>
            <a:r>
              <a:rPr lang="zh-CN" altLang="en-US" b="0" i="0" dirty="0">
                <a:effectLst/>
                <a:latin typeface="Inter"/>
              </a:rPr>
              <a:t>作为索引用于跟踪配置数据的位置，例如，当正常接收配置数据时，</a:t>
            </a:r>
            <a:r>
              <a:rPr lang="en-US" altLang="zh-CN" dirty="0" err="1"/>
              <a:t>idx_q</a:t>
            </a:r>
            <a:r>
              <a:rPr lang="zh-CN" altLang="en-US" b="0" i="0" dirty="0">
                <a:effectLst/>
                <a:latin typeface="Inter"/>
              </a:rPr>
              <a:t>会递增，当遇到表结束或特定情况时会重置，确保配置数据按顺序处理。</a:t>
            </a:r>
            <a:endParaRPr lang="en-US" altLang="zh-CN" b="0" i="0" dirty="0">
              <a:effectLst/>
              <a:latin typeface="Inter"/>
            </a:endParaRPr>
          </a:p>
          <a:p>
            <a:r>
              <a:rPr lang="zh-CN" altLang="en-US" b="0" i="0" dirty="0">
                <a:effectLst/>
                <a:latin typeface="Inter"/>
              </a:rPr>
              <a:t>这意味着在哈夫曼表的这个部分（</a:t>
            </a:r>
            <a:r>
              <a:rPr lang="en-US" altLang="zh-CN" dirty="0" err="1"/>
              <a:t>y_dc</a:t>
            </a:r>
            <a:r>
              <a:rPr lang="zh-CN" altLang="en-US" b="0" i="0" dirty="0">
                <a:effectLst/>
                <a:latin typeface="Inter"/>
              </a:rPr>
              <a:t>相关部分），输入的编码的有效部分长度为</a:t>
            </a:r>
            <a:r>
              <a:rPr lang="en-US" altLang="zh-CN" dirty="0"/>
              <a:t>6</a:t>
            </a:r>
            <a:r>
              <a:rPr lang="zh-CN" altLang="en-US" b="0" i="0" dirty="0">
                <a:effectLst/>
                <a:latin typeface="Inter"/>
              </a:rPr>
              <a:t>位，从最高位开始匹配到了第</a:t>
            </a:r>
            <a:r>
              <a:rPr lang="en-US" altLang="zh-CN" dirty="0"/>
              <a:t>6</a:t>
            </a:r>
            <a:r>
              <a:rPr lang="zh-CN" altLang="en-US" b="0" i="0" dirty="0">
                <a:effectLst/>
                <a:latin typeface="Inter"/>
              </a:rPr>
              <a:t>位时找到了合适的范围，从而确定了编码的位数，之后就可以基于这个位数进行后续的查找地址生成等操作来获取对应的解码值。</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err="1"/>
              <a:t>idx_q</a:t>
            </a:r>
            <a:r>
              <a:rPr lang="zh-CN" altLang="en-US" b="0" i="0" dirty="0">
                <a:effectLst/>
                <a:latin typeface="Inter"/>
              </a:rPr>
              <a:t>作为索引用于跟踪配置数据的位置，例如，当正常接收配置数据时，</a:t>
            </a:r>
            <a:r>
              <a:rPr lang="en-US" altLang="zh-CN" dirty="0" err="1"/>
              <a:t>idx_q</a:t>
            </a:r>
            <a:r>
              <a:rPr lang="zh-CN" altLang="en-US" b="0" i="0" dirty="0">
                <a:effectLst/>
                <a:latin typeface="Inter"/>
              </a:rPr>
              <a:t>会递增，当遇到表结束或特定情况时会重置，确保配置数据按顺序处理。</a:t>
            </a:r>
            <a:endParaRPr lang="en-US" altLang="zh-CN" b="0" i="0" dirty="0">
              <a:effectLst/>
              <a:latin typeface="Inter"/>
            </a:endParaRPr>
          </a:p>
          <a:p>
            <a:r>
              <a:rPr lang="zh-CN" altLang="en-US" b="0" i="0" dirty="0">
                <a:effectLst/>
                <a:latin typeface="Inter"/>
              </a:rPr>
              <a:t>这意味着在哈夫曼表的这个部分（</a:t>
            </a:r>
            <a:r>
              <a:rPr lang="en-US" altLang="zh-CN" dirty="0" err="1"/>
              <a:t>y_dc</a:t>
            </a:r>
            <a:r>
              <a:rPr lang="zh-CN" altLang="en-US" b="0" i="0" dirty="0">
                <a:effectLst/>
                <a:latin typeface="Inter"/>
              </a:rPr>
              <a:t>相关部分），输入的编码的有效部分长度为</a:t>
            </a:r>
            <a:r>
              <a:rPr lang="en-US" altLang="zh-CN" dirty="0"/>
              <a:t>6</a:t>
            </a:r>
            <a:r>
              <a:rPr lang="zh-CN" altLang="en-US" b="0" i="0" dirty="0">
                <a:effectLst/>
                <a:latin typeface="Inter"/>
              </a:rPr>
              <a:t>位，从最高位开始匹配到了第</a:t>
            </a:r>
            <a:r>
              <a:rPr lang="en-US" altLang="zh-CN" dirty="0"/>
              <a:t>6</a:t>
            </a:r>
            <a:r>
              <a:rPr lang="zh-CN" altLang="en-US" b="0" i="0" dirty="0">
                <a:effectLst/>
                <a:latin typeface="Inter"/>
              </a:rPr>
              <a:t>位时找到了合适的范围，从而确定了编码的位数，之后就可以基于这个位数进行后续的查找地址生成等操作来获取对应的解码值。</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3.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7.xml"/><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63.jpeg"/><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tags" Target="../tags/tag1.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tags" Target="../tags/tag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tags" Target="../tags/tag3.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tags" Target="../tags/tag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tags" Target="../tags/tag5.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6.jpeg"/><Relationship Id="rId3" Type="http://schemas.openxmlformats.org/officeDocument/2006/relationships/image" Target="../media/image75.jpeg"/><Relationship Id="rId2" Type="http://schemas.openxmlformats.org/officeDocument/2006/relationships/tags" Target="../tags/tag6.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customXml" Target="../ink/ink3.xml"/><Relationship Id="rId7" Type="http://schemas.openxmlformats.org/officeDocument/2006/relationships/image" Target="../media/image18.png"/><Relationship Id="rId6" Type="http://schemas.openxmlformats.org/officeDocument/2006/relationships/customXml" Target="../ink/ink2.xml"/><Relationship Id="rId5" Type="http://schemas.openxmlformats.org/officeDocument/2006/relationships/image" Target="../media/image17.png"/><Relationship Id="rId4" Type="http://schemas.openxmlformats.org/officeDocument/2006/relationships/customXml" Target="../ink/ink1.xml"/><Relationship Id="rId3" Type="http://schemas.openxmlformats.org/officeDocument/2006/relationships/image" Target="../media/image16.png"/><Relationship Id="rId25" Type="http://schemas.openxmlformats.org/officeDocument/2006/relationships/notesSlide" Target="../notesSlides/notesSlide5.xml"/><Relationship Id="rId24" Type="http://schemas.openxmlformats.org/officeDocument/2006/relationships/slideLayout" Target="../slideLayouts/slideLayout7.xml"/><Relationship Id="rId23" Type="http://schemas.openxmlformats.org/officeDocument/2006/relationships/image" Target="../media/image26.png"/><Relationship Id="rId22" Type="http://schemas.openxmlformats.org/officeDocument/2006/relationships/customXml" Target="../ink/ink10.xml"/><Relationship Id="rId21" Type="http://schemas.openxmlformats.org/officeDocument/2006/relationships/image" Target="../media/image25.png"/><Relationship Id="rId20" Type="http://schemas.openxmlformats.org/officeDocument/2006/relationships/customXml" Target="../ink/ink9.xml"/><Relationship Id="rId2" Type="http://schemas.openxmlformats.org/officeDocument/2006/relationships/image" Target="../media/image3.png"/><Relationship Id="rId19" Type="http://schemas.openxmlformats.org/officeDocument/2006/relationships/image" Target="../media/image24.png"/><Relationship Id="rId18" Type="http://schemas.openxmlformats.org/officeDocument/2006/relationships/customXml" Target="../ink/ink8.xml"/><Relationship Id="rId17" Type="http://schemas.openxmlformats.org/officeDocument/2006/relationships/image" Target="../media/image23.png"/><Relationship Id="rId16" Type="http://schemas.openxmlformats.org/officeDocument/2006/relationships/customXml" Target="../ink/ink7.xml"/><Relationship Id="rId15" Type="http://schemas.openxmlformats.org/officeDocument/2006/relationships/image" Target="../media/image22.png"/><Relationship Id="rId14" Type="http://schemas.openxmlformats.org/officeDocument/2006/relationships/customXml" Target="../ink/ink6.xml"/><Relationship Id="rId13" Type="http://schemas.openxmlformats.org/officeDocument/2006/relationships/image" Target="../media/image21.png"/><Relationship Id="rId12" Type="http://schemas.openxmlformats.org/officeDocument/2006/relationships/customXml" Target="../ink/ink5.xml"/><Relationship Id="rId11" Type="http://schemas.openxmlformats.org/officeDocument/2006/relationships/image" Target="../media/image20.png"/><Relationship Id="rId10" Type="http://schemas.openxmlformats.org/officeDocument/2006/relationships/customXml" Target="../ink/ink4.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9876285"/>
            <a:ext cx="18288000" cy="470473"/>
            <a:chOff x="0" y="0"/>
            <a:chExt cx="4977748" cy="128057"/>
          </a:xfrm>
        </p:grpSpPr>
        <p:sp>
          <p:nvSpPr>
            <p:cNvPr id="4" name="Freeform 4"/>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5" name="TextBox 5"/>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0"/>
            <a:ext cx="18288000" cy="1412964"/>
            <a:chOff x="0" y="0"/>
            <a:chExt cx="4977748" cy="384590"/>
          </a:xfrm>
        </p:grpSpPr>
        <p:sp>
          <p:nvSpPr>
            <p:cNvPr id="7" name="Freeform 7"/>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8" name="TextBox 8"/>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sp>
        <p:nvSpPr>
          <p:cNvPr id="13" name="TextBox 13"/>
          <p:cNvSpPr txBox="1"/>
          <p:nvPr/>
        </p:nvSpPr>
        <p:spPr>
          <a:xfrm>
            <a:off x="957673" y="4929706"/>
            <a:ext cx="17145000" cy="1263679"/>
          </a:xfrm>
          <a:prstGeom prst="rect">
            <a:avLst/>
          </a:prstGeom>
        </p:spPr>
        <p:txBody>
          <a:bodyPr wrap="square" lIns="0" tIns="0" rIns="0" bIns="0" rtlCol="0" anchor="t">
            <a:spAutoFit/>
          </a:bodyPr>
          <a:lstStyle/>
          <a:p>
            <a:pPr marL="0" lvl="0" indent="0" algn="ctr">
              <a:lnSpc>
                <a:spcPts val="10560"/>
              </a:lnSpc>
              <a:spcBef>
                <a:spcPct val="0"/>
              </a:spcBef>
            </a:pPr>
            <a:r>
              <a:rPr lang="en-US" altLang="zh-CN" sz="8000" b="1" dirty="0">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jpeg</a:t>
            </a:r>
            <a:r>
              <a:rPr lang="zh-CN" altLang="en-US" sz="8000" b="1" dirty="0">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码流 解码模块 代码及仿真分析</a:t>
            </a:r>
            <a:endParaRPr lang="zh-CN" altLang="en-US" sz="8000" b="1" dirty="0">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6" name="Group 16"/>
          <p:cNvGrpSpPr/>
          <p:nvPr/>
        </p:nvGrpSpPr>
        <p:grpSpPr>
          <a:xfrm>
            <a:off x="8255236" y="3063680"/>
            <a:ext cx="1777527" cy="177752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5CAA"/>
            </a:solidFill>
          </p:spPr>
        </p:sp>
        <p:sp>
          <p:nvSpPr>
            <p:cNvPr id="18" name="TextBox 18"/>
            <p:cNvSpPr txBox="1"/>
            <p:nvPr/>
          </p:nvSpPr>
          <p:spPr>
            <a:xfrm>
              <a:off x="76200" y="19050"/>
              <a:ext cx="660400" cy="717550"/>
            </a:xfrm>
            <a:prstGeom prst="rect">
              <a:avLst/>
            </a:prstGeom>
          </p:spPr>
          <p:txBody>
            <a:bodyPr lIns="71897" tIns="71897" rIns="71897" bIns="71897" rtlCol="0" anchor="ctr"/>
            <a:lstStyle/>
            <a:p>
              <a:pPr algn="ctr">
                <a:lnSpc>
                  <a:spcPts val="3105"/>
                </a:lnSpc>
              </a:pPr>
            </a:p>
          </p:txBody>
        </p:sp>
      </p:grpSp>
      <p:sp>
        <p:nvSpPr>
          <p:cNvPr id="19" name="TextBox 19"/>
          <p:cNvSpPr txBox="1"/>
          <p:nvPr/>
        </p:nvSpPr>
        <p:spPr>
          <a:xfrm>
            <a:off x="8167676" y="3218912"/>
            <a:ext cx="1952649" cy="1414909"/>
          </a:xfrm>
          <a:prstGeom prst="rect">
            <a:avLst/>
          </a:prstGeom>
        </p:spPr>
        <p:txBody>
          <a:bodyPr lIns="0" tIns="0" rIns="0" bIns="0" rtlCol="0" anchor="t">
            <a:spAutoFit/>
          </a:bodyPr>
          <a:lstStyle/>
          <a:p>
            <a:pPr algn="ctr">
              <a:lnSpc>
                <a:spcPts val="9805"/>
              </a:lnSpc>
            </a:pPr>
            <a:r>
              <a:rPr lang="en-US" sz="8170" b="1" dirty="0">
                <a:solidFill>
                  <a:srgbClr val="FFFFFF"/>
                </a:solidFill>
                <a:latin typeface="Akzidenz-Grotesk Bold" panose="02000503030000020003"/>
                <a:ea typeface="Akzidenz-Grotesk Bold" panose="02000503030000020003"/>
                <a:cs typeface="Akzidenz-Grotesk Bold" panose="02000503030000020003"/>
                <a:sym typeface="Akzidenz-Grotesk Bold" panose="02000503030000020003"/>
              </a:rPr>
              <a:t>01</a:t>
            </a:r>
            <a:endParaRPr lang="en-US" sz="8170" b="1" dirty="0">
              <a:solidFill>
                <a:srgbClr val="FFFFFF"/>
              </a:solidFill>
              <a:latin typeface="Akzidenz-Grotesk Bold" panose="02000503030000020003"/>
              <a:ea typeface="Akzidenz-Grotesk Bold" panose="02000503030000020003"/>
              <a:cs typeface="Akzidenz-Grotesk Bold" panose="02000503030000020003"/>
              <a:sym typeface="Akzidenz-Grotesk Bold" panose="020005030300000200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228600" y="1603464"/>
            <a:ext cx="2438400" cy="1342227"/>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jpeg_dht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16" name="文本框 15"/>
          <p:cNvSpPr txBox="1"/>
          <p:nvPr/>
        </p:nvSpPr>
        <p:spPr>
          <a:xfrm>
            <a:off x="1828800" y="7505404"/>
            <a:ext cx="12192000" cy="646331"/>
          </a:xfrm>
          <a:prstGeom prst="rect">
            <a:avLst/>
          </a:prstGeom>
          <a:noFill/>
        </p:spPr>
        <p:txBody>
          <a:bodyPr wrap="square" rtlCol="0">
            <a:spAutoFit/>
          </a:bodyPr>
          <a:lstStyle/>
          <a:p>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zh-CN" altLang="en-US" dirty="0"/>
          </a:p>
        </p:txBody>
      </p:sp>
      <p:pic>
        <p:nvPicPr>
          <p:cNvPr id="18" name="图片 17"/>
          <p:cNvPicPr>
            <a:picLocks noChangeAspect="1"/>
          </p:cNvPicPr>
          <p:nvPr/>
        </p:nvPicPr>
        <p:blipFill>
          <a:blip r:embed="rId3"/>
          <a:stretch>
            <a:fillRect/>
          </a:stretch>
        </p:blipFill>
        <p:spPr>
          <a:xfrm>
            <a:off x="11811000" y="320720"/>
            <a:ext cx="6172200" cy="4515334"/>
          </a:xfrm>
          <a:prstGeom prst="rect">
            <a:avLst/>
          </a:prstGeom>
        </p:spPr>
      </p:pic>
      <p:pic>
        <p:nvPicPr>
          <p:cNvPr id="12" name="图片 11"/>
          <p:cNvPicPr>
            <a:picLocks noChangeAspect="1"/>
          </p:cNvPicPr>
          <p:nvPr/>
        </p:nvPicPr>
        <p:blipFill>
          <a:blip r:embed="rId4"/>
          <a:stretch>
            <a:fillRect/>
          </a:stretch>
        </p:blipFill>
        <p:spPr>
          <a:xfrm>
            <a:off x="208303" y="3090576"/>
            <a:ext cx="17871394" cy="4105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228600" y="1603464"/>
            <a:ext cx="2438400" cy="1342227"/>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jpeg_dht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16" name="文本框 15"/>
          <p:cNvSpPr txBox="1"/>
          <p:nvPr/>
        </p:nvSpPr>
        <p:spPr>
          <a:xfrm>
            <a:off x="1828800" y="7505404"/>
            <a:ext cx="12192000" cy="646331"/>
          </a:xfrm>
          <a:prstGeom prst="rect">
            <a:avLst/>
          </a:prstGeom>
          <a:noFill/>
        </p:spPr>
        <p:txBody>
          <a:bodyPr wrap="square" rtlCol="0">
            <a:spAutoFit/>
          </a:bodyPr>
          <a:lstStyle/>
          <a:p>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zh-CN" altLang="en-US" dirty="0"/>
          </a:p>
        </p:txBody>
      </p:sp>
      <p:pic>
        <p:nvPicPr>
          <p:cNvPr id="9" name="图片 8"/>
          <p:cNvPicPr>
            <a:picLocks noChangeAspect="1"/>
          </p:cNvPicPr>
          <p:nvPr/>
        </p:nvPicPr>
        <p:blipFill>
          <a:blip r:embed="rId3"/>
          <a:stretch>
            <a:fillRect/>
          </a:stretch>
        </p:blipFill>
        <p:spPr>
          <a:xfrm>
            <a:off x="-13447" y="2473735"/>
            <a:ext cx="18042868" cy="71828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228600" y="1603464"/>
            <a:ext cx="2438400" cy="1342227"/>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jpeg_dht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16" name="文本框 15"/>
          <p:cNvSpPr txBox="1"/>
          <p:nvPr/>
        </p:nvSpPr>
        <p:spPr>
          <a:xfrm>
            <a:off x="1828800" y="7505404"/>
            <a:ext cx="12192000" cy="646331"/>
          </a:xfrm>
          <a:prstGeom prst="rect">
            <a:avLst/>
          </a:prstGeom>
          <a:noFill/>
        </p:spPr>
        <p:txBody>
          <a:bodyPr wrap="square" rtlCol="0">
            <a:spAutoFit/>
          </a:bodyPr>
          <a:lstStyle/>
          <a:p>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zh-CN" altLang="en-US" dirty="0"/>
          </a:p>
        </p:txBody>
      </p:sp>
      <p:pic>
        <p:nvPicPr>
          <p:cNvPr id="11" name="图片 10"/>
          <p:cNvPicPr>
            <a:picLocks noChangeAspect="1"/>
          </p:cNvPicPr>
          <p:nvPr/>
        </p:nvPicPr>
        <p:blipFill>
          <a:blip r:embed="rId3"/>
          <a:stretch>
            <a:fillRect/>
          </a:stretch>
        </p:blipFill>
        <p:spPr>
          <a:xfrm>
            <a:off x="304800" y="-1326"/>
            <a:ext cx="18288000" cy="5674603"/>
          </a:xfrm>
          <a:prstGeom prst="rect">
            <a:avLst/>
          </a:prstGeom>
        </p:spPr>
      </p:pic>
      <p:pic>
        <p:nvPicPr>
          <p:cNvPr id="13" name="图片 12"/>
          <p:cNvPicPr>
            <a:picLocks noChangeAspect="1"/>
          </p:cNvPicPr>
          <p:nvPr/>
        </p:nvPicPr>
        <p:blipFill>
          <a:blip r:embed="rId4"/>
          <a:stretch>
            <a:fillRect/>
          </a:stretch>
        </p:blipFill>
        <p:spPr>
          <a:xfrm>
            <a:off x="43543" y="2750251"/>
            <a:ext cx="18513944" cy="66658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9876285"/>
            <a:ext cx="18288000" cy="470473"/>
            <a:chOff x="0" y="0"/>
            <a:chExt cx="4977748" cy="128057"/>
          </a:xfrm>
        </p:grpSpPr>
        <p:sp>
          <p:nvSpPr>
            <p:cNvPr id="4" name="Freeform 4"/>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5" name="TextBox 5"/>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0"/>
            <a:ext cx="18288000" cy="1412964"/>
            <a:chOff x="0" y="0"/>
            <a:chExt cx="4977748" cy="384590"/>
          </a:xfrm>
        </p:grpSpPr>
        <p:sp>
          <p:nvSpPr>
            <p:cNvPr id="7" name="Freeform 7"/>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8" name="TextBox 8"/>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sp>
        <p:nvSpPr>
          <p:cNvPr id="10" name="TextBox 10"/>
          <p:cNvSpPr txBox="1"/>
          <p:nvPr/>
        </p:nvSpPr>
        <p:spPr>
          <a:xfrm>
            <a:off x="6594018" y="573132"/>
            <a:ext cx="2163810" cy="266700"/>
          </a:xfrm>
          <a:prstGeom prst="rect">
            <a:avLst/>
          </a:prstGeom>
        </p:spPr>
        <p:txBody>
          <a:bodyPr lIns="0" tIns="0" rIns="0" bIns="0" rtlCol="0" anchor="t">
            <a:spAutoFit/>
          </a:bodyPr>
          <a:lstStyle/>
          <a:p>
            <a:pPr algn="ctr">
              <a:lnSpc>
                <a:spcPts val="2160"/>
              </a:lnSpc>
            </a:pPr>
            <a:r>
              <a:rPr lang="en-US" sz="18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研究方法与过程</a:t>
            </a:r>
            <a:endParaRPr lang="en-US" sz="180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11" name="TextBox 11"/>
          <p:cNvSpPr txBox="1"/>
          <p:nvPr/>
        </p:nvSpPr>
        <p:spPr>
          <a:xfrm>
            <a:off x="9530173" y="573132"/>
            <a:ext cx="2163810" cy="266700"/>
          </a:xfrm>
          <a:prstGeom prst="rect">
            <a:avLst/>
          </a:prstGeom>
        </p:spPr>
        <p:txBody>
          <a:bodyPr lIns="0" tIns="0" rIns="0" bIns="0" rtlCol="0" anchor="t">
            <a:spAutoFit/>
          </a:bodyPr>
          <a:lstStyle/>
          <a:p>
            <a:pPr algn="ctr">
              <a:lnSpc>
                <a:spcPts val="2160"/>
              </a:lnSpc>
            </a:pPr>
            <a:r>
              <a:rPr lang="en-US" sz="1800" dirty="0" err="1">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研究成果与展示</a:t>
            </a:r>
            <a:endParaRPr lang="en-US" sz="1800" dirty="0">
              <a:solidFill>
                <a:srgbClr val="FFFFFF"/>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sp>
        <p:nvSpPr>
          <p:cNvPr id="13" name="TextBox 13"/>
          <p:cNvSpPr txBox="1"/>
          <p:nvPr/>
        </p:nvSpPr>
        <p:spPr>
          <a:xfrm>
            <a:off x="3124200" y="4914900"/>
            <a:ext cx="12190095" cy="1353820"/>
          </a:xfrm>
          <a:prstGeom prst="rect">
            <a:avLst/>
          </a:prstGeom>
        </p:spPr>
        <p:txBody>
          <a:bodyPr wrap="square" lIns="0" tIns="0" rIns="0" bIns="0" rtlCol="0" anchor="t">
            <a:spAutoFit/>
          </a:bodyPr>
          <a:lstStyle/>
          <a:p>
            <a:pPr marL="0" lvl="0" indent="0" algn="ctr">
              <a:lnSpc>
                <a:spcPts val="10560"/>
              </a:lnSpc>
              <a:spcBef>
                <a:spcPct val="0"/>
              </a:spcBef>
            </a:pPr>
            <a:r>
              <a:rPr lang="en-US" altLang="zh-CN" sz="80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mif</a:t>
            </a:r>
            <a:r>
              <a:rPr lang="zh-CN" altLang="en-US" sz="80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中</a:t>
            </a:r>
            <a:r>
              <a:rPr lang="en-US" altLang="zh-CN" sz="80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jpeg</a:t>
            </a:r>
            <a:r>
              <a:rPr lang="zh-CN" altLang="en-US" sz="80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码流的显示调试</a:t>
            </a:r>
            <a:endParaRPr lang="zh-CN" altLang="en-US" sz="80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grpSp>
        <p:nvGrpSpPr>
          <p:cNvPr id="16" name="Group 16"/>
          <p:cNvGrpSpPr/>
          <p:nvPr/>
        </p:nvGrpSpPr>
        <p:grpSpPr>
          <a:xfrm>
            <a:off x="8255236" y="3063680"/>
            <a:ext cx="1777527" cy="177752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5CAA"/>
            </a:solidFill>
          </p:spPr>
        </p:sp>
        <p:sp>
          <p:nvSpPr>
            <p:cNvPr id="18" name="TextBox 18"/>
            <p:cNvSpPr txBox="1"/>
            <p:nvPr/>
          </p:nvSpPr>
          <p:spPr>
            <a:xfrm>
              <a:off x="76200" y="19050"/>
              <a:ext cx="660400" cy="717550"/>
            </a:xfrm>
            <a:prstGeom prst="rect">
              <a:avLst/>
            </a:prstGeom>
          </p:spPr>
          <p:txBody>
            <a:bodyPr lIns="71897" tIns="71897" rIns="71897" bIns="71897" rtlCol="0" anchor="ctr"/>
            <a:lstStyle/>
            <a:p>
              <a:pPr algn="ctr">
                <a:lnSpc>
                  <a:spcPts val="3105"/>
                </a:lnSpc>
              </a:pPr>
            </a:p>
          </p:txBody>
        </p:sp>
      </p:grpSp>
      <p:sp>
        <p:nvSpPr>
          <p:cNvPr id="19" name="TextBox 19"/>
          <p:cNvSpPr txBox="1"/>
          <p:nvPr/>
        </p:nvSpPr>
        <p:spPr>
          <a:xfrm>
            <a:off x="8167676" y="3218912"/>
            <a:ext cx="1952649" cy="1256754"/>
          </a:xfrm>
          <a:prstGeom prst="rect">
            <a:avLst/>
          </a:prstGeom>
        </p:spPr>
        <p:txBody>
          <a:bodyPr lIns="0" tIns="0" rIns="0" bIns="0" rtlCol="0" anchor="t">
            <a:spAutoFit/>
          </a:bodyPr>
          <a:lstStyle/>
          <a:p>
            <a:pPr algn="ctr">
              <a:lnSpc>
                <a:spcPts val="9805"/>
              </a:lnSpc>
            </a:pPr>
            <a:r>
              <a:rPr lang="en-US" sz="8170" b="1" dirty="0">
                <a:solidFill>
                  <a:srgbClr val="FFFFFF"/>
                </a:solidFill>
                <a:latin typeface="Akzidenz-Grotesk Bold" panose="02000503030000020003"/>
                <a:ea typeface="Akzidenz-Grotesk Bold" panose="02000503030000020003"/>
                <a:cs typeface="Akzidenz-Grotesk Bold" panose="02000503030000020003"/>
                <a:sym typeface="Akzidenz-Grotesk Bold" panose="02000503030000020003"/>
              </a:rPr>
              <a:t>02</a:t>
            </a:r>
            <a:endParaRPr lang="en-US" sz="8170" b="1" dirty="0">
              <a:solidFill>
                <a:srgbClr val="FFFFFF"/>
              </a:solidFill>
              <a:latin typeface="Akzidenz-Grotesk Bold" panose="02000503030000020003"/>
              <a:ea typeface="Akzidenz-Grotesk Bold" panose="02000503030000020003"/>
              <a:cs typeface="Akzidenz-Grotesk Bold" panose="02000503030000020003"/>
              <a:sym typeface="Akzidenz-Grotesk Bold" panose="020005030300000200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1828268" y="1485945"/>
            <a:ext cx="7467806" cy="723265"/>
          </a:xfrm>
          <a:prstGeom prst="rect">
            <a:avLst/>
          </a:prstGeom>
        </p:spPr>
        <p:txBody>
          <a:bodyPr lIns="0" tIns="0" rIns="0" bIns="0" rtlCol="0" anchor="t">
            <a:spAutoFit/>
          </a:bodyPr>
          <a:lstStyle/>
          <a:p>
            <a:pPr algn="ctr">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1.jpeg</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图片转</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mif</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文件</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31" name="图片 30"/>
          <p:cNvPicPr>
            <a:picLocks noChangeAspect="1"/>
          </p:cNvPicPr>
          <p:nvPr/>
        </p:nvPicPr>
        <p:blipFill>
          <a:blip r:embed="rId2"/>
          <a:stretch>
            <a:fillRect/>
          </a:stretch>
        </p:blipFill>
        <p:spPr>
          <a:xfrm>
            <a:off x="1066800" y="2621915"/>
            <a:ext cx="4533900" cy="3133725"/>
          </a:xfrm>
          <a:prstGeom prst="rect">
            <a:avLst/>
          </a:prstGeom>
        </p:spPr>
      </p:pic>
      <p:sp>
        <p:nvSpPr>
          <p:cNvPr id="32" name="TextBox 15"/>
          <p:cNvSpPr txBox="1"/>
          <p:nvPr/>
        </p:nvSpPr>
        <p:spPr>
          <a:xfrm>
            <a:off x="152400" y="8572500"/>
            <a:ext cx="17421860" cy="723265"/>
          </a:xfrm>
          <a:prstGeom prst="rect">
            <a:avLst/>
          </a:prstGeom>
        </p:spPr>
        <p:txBody>
          <a:bodyPr wrap="square" lIns="0" tIns="0" rIns="0" bIns="0" rtlCol="0" anchor="t">
            <a:spAutoFit/>
          </a:bodyPr>
          <a:lstStyle/>
          <a:p>
            <a:pPr algn="ctr">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在</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vt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文件中，我们发现</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码流是以字节为单位反序输入的，后续的读写代码再转化为正序。</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33" name="图片 32"/>
          <p:cNvPicPr>
            <a:picLocks noChangeAspect="1"/>
          </p:cNvPicPr>
          <p:nvPr/>
        </p:nvPicPr>
        <p:blipFill>
          <a:blip r:embed="rId3"/>
          <a:stretch>
            <a:fillRect/>
          </a:stretch>
        </p:blipFill>
        <p:spPr>
          <a:xfrm>
            <a:off x="1981200" y="6391910"/>
            <a:ext cx="11690350" cy="2025650"/>
          </a:xfrm>
          <a:prstGeom prst="rect">
            <a:avLst/>
          </a:prstGeom>
        </p:spPr>
      </p:pic>
      <p:pic>
        <p:nvPicPr>
          <p:cNvPr id="35" name="图片 34"/>
          <p:cNvPicPr>
            <a:picLocks noChangeAspect="1"/>
          </p:cNvPicPr>
          <p:nvPr/>
        </p:nvPicPr>
        <p:blipFill>
          <a:blip r:embed="rId4"/>
          <a:stretch>
            <a:fillRect/>
          </a:stretch>
        </p:blipFill>
        <p:spPr>
          <a:xfrm>
            <a:off x="7315200" y="1866900"/>
            <a:ext cx="9029700" cy="4165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1828268" y="1485945"/>
            <a:ext cx="7467806" cy="723265"/>
          </a:xfrm>
          <a:prstGeom prst="rect">
            <a:avLst/>
          </a:prstGeom>
        </p:spPr>
        <p:txBody>
          <a:bodyPr lIns="0" tIns="0" rIns="0" bIns="0" rtlCol="0" anchor="t">
            <a:spAutoFit/>
          </a:bodyPr>
          <a:lstStyle/>
          <a:p>
            <a:pPr algn="ctr">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1.jpeg</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图片转</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mif</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文件</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sp>
        <p:nvSpPr>
          <p:cNvPr id="32" name="TextBox 15"/>
          <p:cNvSpPr txBox="1"/>
          <p:nvPr/>
        </p:nvSpPr>
        <p:spPr>
          <a:xfrm>
            <a:off x="533400" y="2400300"/>
            <a:ext cx="17421860" cy="1446530"/>
          </a:xfrm>
          <a:prstGeom prst="rect">
            <a:avLst/>
          </a:prstGeom>
        </p:spPr>
        <p:txBody>
          <a:bodyPr wrap="square" lIns="0" tIns="0" rIns="0" bIns="0" rtlCol="0" anchor="t">
            <a:spAutoFit/>
          </a:bodyPr>
          <a:lstStyle/>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1</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）参考</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https://blog.csdn.net/2301_78994546/article/details/144735420</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使用</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c</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语言进行</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到</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mif</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的转化。</a:t>
            </a: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9" name="图片 8"/>
          <p:cNvPicPr>
            <a:picLocks noChangeAspect="1"/>
          </p:cNvPicPr>
          <p:nvPr/>
        </p:nvPicPr>
        <p:blipFill>
          <a:blip r:embed="rId2"/>
          <a:stretch>
            <a:fillRect/>
          </a:stretch>
        </p:blipFill>
        <p:spPr>
          <a:xfrm>
            <a:off x="838200" y="4076700"/>
            <a:ext cx="15601950" cy="45624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1828268" y="1485945"/>
            <a:ext cx="7467806" cy="723265"/>
          </a:xfrm>
          <a:prstGeom prst="rect">
            <a:avLst/>
          </a:prstGeom>
        </p:spPr>
        <p:txBody>
          <a:bodyPr lIns="0" tIns="0" rIns="0" bIns="0" rtlCol="0" anchor="t">
            <a:spAutoFit/>
          </a:bodyPr>
          <a:lstStyle/>
          <a:p>
            <a:pPr algn="ctr">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1.jpeg</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图片转</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mif</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文件</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sp>
        <p:nvSpPr>
          <p:cNvPr id="32" name="TextBox 15"/>
          <p:cNvSpPr txBox="1"/>
          <p:nvPr/>
        </p:nvSpPr>
        <p:spPr>
          <a:xfrm>
            <a:off x="533400" y="2400300"/>
            <a:ext cx="7336155" cy="2169795"/>
          </a:xfrm>
          <a:prstGeom prst="rect">
            <a:avLst/>
          </a:prstGeom>
        </p:spPr>
        <p:txBody>
          <a:bodyPr wrap="square" lIns="0" tIns="0" rIns="0" bIns="0" rtlCol="0" anchor="t">
            <a:spAutoFit/>
          </a:bodyPr>
          <a:lstStyle/>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）使用</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matlab</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代码实现</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到</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mif</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的转化。</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左为</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c</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语言转化结果，右为</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matlab</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转化结果，发现是一致的</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0" name="图片 9"/>
          <p:cNvPicPr>
            <a:picLocks noChangeAspect="1"/>
          </p:cNvPicPr>
          <p:nvPr/>
        </p:nvPicPr>
        <p:blipFill>
          <a:blip r:embed="rId2"/>
          <a:stretch>
            <a:fillRect/>
          </a:stretch>
        </p:blipFill>
        <p:spPr>
          <a:xfrm>
            <a:off x="8001000" y="1575435"/>
            <a:ext cx="4087495" cy="8062595"/>
          </a:xfrm>
          <a:prstGeom prst="rect">
            <a:avLst/>
          </a:prstGeom>
        </p:spPr>
      </p:pic>
      <p:pic>
        <p:nvPicPr>
          <p:cNvPr id="11" name="图片 10"/>
          <p:cNvPicPr>
            <a:picLocks noChangeAspect="1"/>
          </p:cNvPicPr>
          <p:nvPr/>
        </p:nvPicPr>
        <p:blipFill>
          <a:blip r:embed="rId3"/>
          <a:stretch>
            <a:fillRect/>
          </a:stretch>
        </p:blipFill>
        <p:spPr>
          <a:xfrm>
            <a:off x="12344400" y="1568450"/>
            <a:ext cx="5181600" cy="7553325"/>
          </a:xfrm>
          <a:prstGeom prst="rect">
            <a:avLst/>
          </a:prstGeom>
        </p:spPr>
      </p:pic>
      <p:pic>
        <p:nvPicPr>
          <p:cNvPr id="12" name="图片 11"/>
          <p:cNvPicPr>
            <a:picLocks noChangeAspect="1"/>
          </p:cNvPicPr>
          <p:nvPr/>
        </p:nvPicPr>
        <p:blipFill>
          <a:blip r:embed="rId4"/>
          <a:stretch>
            <a:fillRect/>
          </a:stretch>
        </p:blipFill>
        <p:spPr>
          <a:xfrm>
            <a:off x="3657600" y="4229100"/>
            <a:ext cx="3624580" cy="53314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2743303" y="1409745"/>
            <a:ext cx="7467806" cy="1446530"/>
          </a:xfrm>
          <a:prstGeom prst="rect">
            <a:avLst/>
          </a:prstGeom>
        </p:spPr>
        <p:txBody>
          <a:bodyPr lIns="0" tIns="0" rIns="0" bIns="0" rtlCol="0" anchor="t">
            <a:spAutoFit/>
          </a:bodyPr>
          <a:lstStyle/>
          <a:p>
            <a:pPr algn="ctr">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代码调试</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ctr">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问题</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1</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：不完全显示</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9" name="图片 8"/>
          <p:cNvPicPr/>
          <p:nvPr/>
        </p:nvPicPr>
        <p:blipFill>
          <a:blip r:embed="rId2"/>
          <a:stretch>
            <a:fillRect/>
          </a:stretch>
        </p:blipFill>
        <p:spPr>
          <a:xfrm>
            <a:off x="5685790" y="3162300"/>
            <a:ext cx="4478020" cy="3521075"/>
          </a:xfrm>
          <a:prstGeom prst="rect">
            <a:avLst/>
          </a:prstGeom>
        </p:spPr>
      </p:pic>
      <p:pic>
        <p:nvPicPr>
          <p:cNvPr id="12" name="图片 11"/>
          <p:cNvPicPr>
            <a:picLocks noChangeAspect="1"/>
          </p:cNvPicPr>
          <p:nvPr/>
        </p:nvPicPr>
        <p:blipFill>
          <a:blip r:embed="rId3"/>
          <a:stretch>
            <a:fillRect/>
          </a:stretch>
        </p:blipFill>
        <p:spPr>
          <a:xfrm>
            <a:off x="224155" y="3162300"/>
            <a:ext cx="5186045" cy="3532505"/>
          </a:xfrm>
          <a:prstGeom prst="rect">
            <a:avLst/>
          </a:prstGeom>
        </p:spPr>
      </p:pic>
      <p:sp>
        <p:nvSpPr>
          <p:cNvPr id="13" name="TextBox 15"/>
          <p:cNvSpPr txBox="1"/>
          <p:nvPr/>
        </p:nvSpPr>
        <p:spPr>
          <a:xfrm>
            <a:off x="8979535" y="8131175"/>
            <a:ext cx="9232265" cy="1107440"/>
          </a:xfrm>
          <a:prstGeom prst="rect">
            <a:avLst/>
          </a:prstGeom>
        </p:spPr>
        <p:txBody>
          <a:bodyPr wrap="square" lIns="0" tIns="0" rIns="0" bIns="0" rtlCol="0" anchor="t">
            <a:spAutoFit/>
          </a:bodyPr>
          <a:lstStyle/>
          <a:p>
            <a:pPr indent="457200" algn="l">
              <a:lnSpc>
                <a:spcPct val="100000"/>
              </a:lnSpc>
            </a:pPr>
            <a:r>
              <a:rPr lang="zh-CN" altLang="en-US" sz="2400" b="1" dirty="0">
                <a:solidFill>
                  <a:srgbClr val="112F70"/>
                </a:solidFill>
                <a:latin typeface="微软雅黑" panose="020B0503020204020204" charset="-122"/>
                <a:ea typeface="微软雅黑" panose="020B0503020204020204" charset="-122"/>
                <a:sym typeface="思源黑体 2 Bold" panose="020B0800000000000000" charset="-122"/>
              </a:rPr>
              <a:t>发现出现了不完全显示的问题，怀疑是</a:t>
            </a:r>
            <a:r>
              <a:rPr lang="en-US" altLang="zh-CN" sz="2400" b="1" dirty="0">
                <a:solidFill>
                  <a:srgbClr val="112F70"/>
                </a:solidFill>
                <a:latin typeface="微软雅黑" panose="020B0503020204020204" charset="-122"/>
                <a:ea typeface="微软雅黑" panose="020B0503020204020204" charset="-122"/>
                <a:sym typeface="思源黑体 2 Bold" panose="020B0800000000000000" charset="-122"/>
              </a:rPr>
              <a:t>address</a:t>
            </a:r>
            <a:r>
              <a:rPr lang="zh-CN" altLang="en-US" sz="2400" b="1" dirty="0">
                <a:solidFill>
                  <a:srgbClr val="112F70"/>
                </a:solidFill>
                <a:latin typeface="微软雅黑" panose="020B0503020204020204" charset="-122"/>
                <a:ea typeface="微软雅黑" panose="020B0503020204020204" charset="-122"/>
                <a:sym typeface="思源黑体 2 Bold" panose="020B0800000000000000" charset="-122"/>
              </a:rPr>
              <a:t>的位宽不够，检查代码发现，实际为代码中地址设置了截至的长度，修改之后显示正常。</a:t>
            </a:r>
            <a:r>
              <a:rPr lang="en-US" altLang="zh-CN" sz="2400" b="1" dirty="0">
                <a:solidFill>
                  <a:srgbClr val="112F70"/>
                </a:solidFill>
                <a:latin typeface="微软雅黑" panose="020B0503020204020204" charset="-122"/>
                <a:ea typeface="微软雅黑" panose="020B0503020204020204" charset="-122"/>
                <a:sym typeface="思源黑体 2 Bold" panose="020B0800000000000000" charset="-122"/>
              </a:rPr>
              <a:t>address</a:t>
            </a:r>
            <a:r>
              <a:rPr lang="zh-CN" altLang="en-US" sz="2400" b="1" dirty="0">
                <a:solidFill>
                  <a:srgbClr val="112F70"/>
                </a:solidFill>
                <a:latin typeface="微软雅黑" panose="020B0503020204020204" charset="-122"/>
                <a:ea typeface="微软雅黑" panose="020B0503020204020204" charset="-122"/>
                <a:sym typeface="思源黑体 2 Bold" panose="020B0800000000000000" charset="-122"/>
              </a:rPr>
              <a:t>的位宽为</a:t>
            </a:r>
            <a:r>
              <a:rPr lang="en-US" altLang="zh-CN" sz="2400" b="1" dirty="0">
                <a:solidFill>
                  <a:srgbClr val="112F70"/>
                </a:solidFill>
                <a:latin typeface="微软雅黑" panose="020B0503020204020204" charset="-122"/>
                <a:ea typeface="微软雅黑" panose="020B0503020204020204" charset="-122"/>
                <a:sym typeface="思源黑体 2 Bold" panose="020B0800000000000000" charset="-122"/>
              </a:rPr>
              <a:t>12</a:t>
            </a:r>
            <a:r>
              <a:rPr lang="zh-CN" altLang="en-US" sz="2400" b="1" dirty="0">
                <a:solidFill>
                  <a:srgbClr val="112F70"/>
                </a:solidFill>
                <a:latin typeface="微软雅黑" panose="020B0503020204020204" charset="-122"/>
                <a:ea typeface="微软雅黑" panose="020B0503020204020204" charset="-122"/>
                <a:sym typeface="思源黑体 2 Bold" panose="020B0800000000000000" charset="-122"/>
              </a:rPr>
              <a:t>位，目前是够用的。</a:t>
            </a:r>
            <a:endParaRPr lang="zh-CN" altLang="en-US" sz="24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4"/>
          <a:stretch>
            <a:fillRect/>
          </a:stretch>
        </p:blipFill>
        <p:spPr>
          <a:xfrm>
            <a:off x="9137650" y="5127625"/>
            <a:ext cx="12700" cy="31750"/>
          </a:xfrm>
          <a:prstGeom prst="rect">
            <a:avLst/>
          </a:prstGeom>
        </p:spPr>
      </p:pic>
      <p:pic>
        <p:nvPicPr>
          <p:cNvPr id="17" name="图片 16"/>
          <p:cNvPicPr>
            <a:picLocks noChangeAspect="1"/>
          </p:cNvPicPr>
          <p:nvPr/>
        </p:nvPicPr>
        <p:blipFill>
          <a:blip r:embed="rId5"/>
          <a:stretch>
            <a:fillRect/>
          </a:stretch>
        </p:blipFill>
        <p:spPr>
          <a:xfrm>
            <a:off x="10439400" y="1518920"/>
            <a:ext cx="5067935" cy="61836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txBody>
          <a:bodyPr/>
          <a:lstStyle/>
          <a:p>
            <a:pPr algn="l">
              <a:lnSpc>
                <a:spcPts val="5640"/>
              </a:lnSpc>
            </a:pP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代码调试之</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jpeg_input</a:t>
            </a:r>
            <a:endParaRPr lang="zh-CN" altLang="en-US"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问题</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length_q</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赋值不正确（可能不影响）</a:t>
            </a:r>
            <a:endParaRPr lang="zh-CN" altLang="en-US"/>
          </a:p>
        </p:txBody>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pic>
        <p:nvPicPr>
          <p:cNvPr id="9" name="图片 8"/>
          <p:cNvPicPr>
            <a:picLocks noChangeAspect="1"/>
          </p:cNvPicPr>
          <p:nvPr/>
        </p:nvPicPr>
        <p:blipFill>
          <a:blip r:embed="rId3"/>
          <a:stretch>
            <a:fillRect/>
          </a:stretch>
        </p:blipFill>
        <p:spPr>
          <a:xfrm>
            <a:off x="0" y="3162300"/>
            <a:ext cx="9663430" cy="5144135"/>
          </a:xfrm>
          <a:prstGeom prst="rect">
            <a:avLst/>
          </a:prstGeom>
        </p:spPr>
      </p:pic>
      <p:sp>
        <p:nvSpPr>
          <p:cNvPr id="11" name="TextBox 15"/>
          <p:cNvSpPr txBox="1"/>
          <p:nvPr/>
        </p:nvSpPr>
        <p:spPr>
          <a:xfrm>
            <a:off x="730250" y="7962900"/>
            <a:ext cx="16315690" cy="1846580"/>
          </a:xfrm>
          <a:prstGeom prst="rect">
            <a:avLst/>
          </a:prstGeom>
        </p:spPr>
        <p:txBody>
          <a:bodyPr wrap="square" lIns="0" tIns="0" rIns="0" bIns="0" rtlCol="0" anchor="t">
            <a:spAutoFit/>
          </a:bodyPr>
          <a:lstStyle/>
          <a:p>
            <a:pPr algn="l">
              <a:lnSpc>
                <a:spcPct val="150000"/>
              </a:lnSpc>
            </a:pP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模块分析：</a:t>
            </a:r>
            <a:endPar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endParaRPr>
          </a:p>
          <a:p>
            <a:pPr indent="457200" algn="l">
              <a:lnSpc>
                <a:spcPct val="150000"/>
              </a:lnSpc>
            </a:pP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jpeg_input</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这个模块的核心作用是从输入数据流中接收</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 JPEG </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图像数据，解析图像头信息（如图像尺寸、色彩模式等），并按照</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 JPEG </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解码的要求处理量化表（</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DQT</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）和哈夫曼表（</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DHT</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）等配置信息，同时提供图像的相关数据输出。</a:t>
            </a:r>
            <a:endPar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endParaRPr>
          </a:p>
          <a:p>
            <a:pPr indent="457200" algn="l">
              <a:lnSpc>
                <a:spcPct val="150000"/>
              </a:lnSpc>
            </a:pP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通过状态机控制，模块能够按照</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 JPEG </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格式的结构顺序逐步处理输入的数据流。</a:t>
            </a:r>
            <a:endPar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2" name="图片 11"/>
          <p:cNvPicPr>
            <a:picLocks noChangeAspect="1"/>
          </p:cNvPicPr>
          <p:nvPr/>
        </p:nvPicPr>
        <p:blipFill>
          <a:blip r:embed="rId4"/>
          <a:stretch>
            <a:fillRect/>
          </a:stretch>
        </p:blipFill>
        <p:spPr>
          <a:xfrm>
            <a:off x="9829800" y="3162300"/>
            <a:ext cx="7588250" cy="3657600"/>
          </a:xfrm>
          <a:prstGeom prst="rect">
            <a:avLst/>
          </a:prstGeom>
        </p:spPr>
      </p:pic>
      <p:sp>
        <p:nvSpPr>
          <p:cNvPr id="13" name="文本框 12"/>
          <p:cNvSpPr txBox="1"/>
          <p:nvPr/>
        </p:nvSpPr>
        <p:spPr>
          <a:xfrm>
            <a:off x="0" y="1257300"/>
            <a:ext cx="7350125" cy="1814830"/>
          </a:xfrm>
          <a:prstGeom prst="rect">
            <a:avLst/>
          </a:prstGeom>
          <a:noFill/>
        </p:spPr>
        <p:txBody>
          <a:bodyPr wrap="square" rtlCol="0">
            <a:spAutoFit/>
          </a:bodyPr>
          <a:lstStyle/>
          <a:p>
            <a:pPr algn="l">
              <a:lnSpc>
                <a:spcPts val="5640"/>
              </a:lnSpc>
              <a:buClrTx/>
              <a:buSzTx/>
              <a:buNone/>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2.代码调试之jpeg_input</a:t>
            </a: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buClrTx/>
              <a:buSzTx/>
              <a:buNone/>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问题2：length_q赋值不正确（可能不影响）</a:t>
            </a: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0" y="1564640"/>
            <a:ext cx="7270750" cy="1446530"/>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代码调试之</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jpeg_input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问题</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length_q</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赋值不正确（可能不影响）</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10" name="TextBox 15"/>
          <p:cNvSpPr txBox="1"/>
          <p:nvPr/>
        </p:nvSpPr>
        <p:spPr>
          <a:xfrm>
            <a:off x="9829800" y="4206875"/>
            <a:ext cx="8226425" cy="3231515"/>
          </a:xfrm>
          <a:prstGeom prst="rect">
            <a:avLst/>
          </a:prstGeom>
        </p:spPr>
        <p:txBody>
          <a:bodyPr wrap="square" lIns="0" tIns="0" rIns="0" bIns="0" rtlCol="0" anchor="t">
            <a:spAutoFit/>
          </a:bodyPr>
          <a:lstStyle/>
          <a:p>
            <a:pPr algn="l">
              <a:lnSpc>
                <a:spcPct val="150000"/>
              </a:lnSpc>
            </a:pP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length_q</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的错误的分析：</a:t>
            </a:r>
            <a:endPar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ct val="150000"/>
              </a:lnSpc>
            </a:pP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1</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length_q</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在</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jpeg_input</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代码中主要是读取每个标志位之后的该段的长度信息（</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字节），知道段的结束，根据段结束来改变状态机的状态。</a:t>
            </a:r>
            <a:endPar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ct val="150000"/>
              </a:lnSpc>
            </a:pP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length_q</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需要拼接两个字节的长度信息，但是代码中默认了高位为</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0</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，只读取了低位的长度信息，对于长度小于</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11111111</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b</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=255</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d</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）没有影响，对于大于</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255</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的长度有影响。</a:t>
            </a:r>
            <a:endPar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ct val="150000"/>
              </a:lnSpc>
            </a:pP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3</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）实际实验中确实没有超出这个范围。</a:t>
            </a:r>
            <a:endPar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6" name="图片 15"/>
          <p:cNvPicPr>
            <a:picLocks noChangeAspect="1"/>
          </p:cNvPicPr>
          <p:nvPr/>
        </p:nvPicPr>
        <p:blipFill>
          <a:blip r:embed="rId3"/>
          <a:stretch>
            <a:fillRect/>
          </a:stretch>
        </p:blipFill>
        <p:spPr>
          <a:xfrm>
            <a:off x="0" y="4610100"/>
            <a:ext cx="9576435" cy="27520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9876285"/>
            <a:ext cx="18288000" cy="470473"/>
            <a:chOff x="0" y="0"/>
            <a:chExt cx="4977748" cy="128057"/>
          </a:xfrm>
        </p:grpSpPr>
        <p:sp>
          <p:nvSpPr>
            <p:cNvPr id="4" name="Freeform 4"/>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5" name="TextBox 5"/>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0"/>
            <a:ext cx="18288000" cy="1412964"/>
            <a:chOff x="0" y="0"/>
            <a:chExt cx="4977748" cy="384590"/>
          </a:xfrm>
        </p:grpSpPr>
        <p:sp>
          <p:nvSpPr>
            <p:cNvPr id="7" name="Freeform 7"/>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8" name="TextBox 8"/>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pic>
        <p:nvPicPr>
          <p:cNvPr id="9" name="图片 8"/>
          <p:cNvPicPr>
            <a:picLocks noChangeAspect="1"/>
          </p:cNvPicPr>
          <p:nvPr/>
        </p:nvPicPr>
        <p:blipFill>
          <a:blip r:embed="rId2"/>
          <a:stretch>
            <a:fillRect/>
          </a:stretch>
        </p:blipFill>
        <p:spPr>
          <a:xfrm>
            <a:off x="228600" y="2324100"/>
            <a:ext cx="17543624" cy="403860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0" y="1564640"/>
            <a:ext cx="7270750" cy="2169795"/>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代码调试之</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jpeg_input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问题</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length_q</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赋值不正确（可能不影响）</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pic>
        <p:nvPicPr>
          <p:cNvPr id="9" name="图片 8"/>
          <p:cNvPicPr>
            <a:picLocks noChangeAspect="1"/>
          </p:cNvPicPr>
          <p:nvPr/>
        </p:nvPicPr>
        <p:blipFill>
          <a:blip r:embed="rId3"/>
          <a:stretch>
            <a:fillRect/>
          </a:stretch>
        </p:blipFill>
        <p:spPr>
          <a:xfrm>
            <a:off x="0" y="3107055"/>
            <a:ext cx="15083155" cy="3012440"/>
          </a:xfrm>
          <a:prstGeom prst="rect">
            <a:avLst/>
          </a:prstGeom>
        </p:spPr>
      </p:pic>
      <p:pic>
        <p:nvPicPr>
          <p:cNvPr id="11" name="图片 10"/>
          <p:cNvPicPr>
            <a:picLocks noChangeAspect="1"/>
          </p:cNvPicPr>
          <p:nvPr/>
        </p:nvPicPr>
        <p:blipFill>
          <a:blip r:embed="rId4"/>
          <a:stretch>
            <a:fillRect/>
          </a:stretch>
        </p:blipFill>
        <p:spPr>
          <a:xfrm>
            <a:off x="0" y="6369050"/>
            <a:ext cx="13671550" cy="304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0" y="1564640"/>
            <a:ext cx="7270750" cy="1446530"/>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代码调试之</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jpeg_in_top</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问题</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3</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：显示区域偏移</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594850" y="5127625"/>
            <a:ext cx="12700" cy="31750"/>
          </a:xfrm>
          <a:prstGeom prst="rect">
            <a:avLst/>
          </a:prstGeom>
        </p:spPr>
      </p:pic>
      <p:pic>
        <p:nvPicPr>
          <p:cNvPr id="9" name="图片 8"/>
          <p:cNvPicPr>
            <a:picLocks noChangeAspect="1"/>
          </p:cNvPicPr>
          <p:nvPr/>
        </p:nvPicPr>
        <p:blipFill>
          <a:blip r:embed="rId3"/>
          <a:stretch>
            <a:fillRect/>
          </a:stretch>
        </p:blipFill>
        <p:spPr>
          <a:xfrm>
            <a:off x="838200" y="3238500"/>
            <a:ext cx="11483340" cy="1341755"/>
          </a:xfrm>
          <a:prstGeom prst="rect">
            <a:avLst/>
          </a:prstGeom>
        </p:spPr>
      </p:pic>
      <p:pic>
        <p:nvPicPr>
          <p:cNvPr id="11" name="图片 10"/>
          <p:cNvPicPr>
            <a:picLocks noChangeAspect="1"/>
          </p:cNvPicPr>
          <p:nvPr/>
        </p:nvPicPr>
        <p:blipFill>
          <a:blip r:embed="rId4"/>
          <a:stretch>
            <a:fillRect/>
          </a:stretch>
        </p:blipFill>
        <p:spPr>
          <a:xfrm>
            <a:off x="762000" y="6591300"/>
            <a:ext cx="12056110" cy="1196340"/>
          </a:xfrm>
          <a:prstGeom prst="rect">
            <a:avLst/>
          </a:prstGeom>
        </p:spPr>
      </p:pic>
      <p:cxnSp>
        <p:nvCxnSpPr>
          <p:cNvPr id="12" name="直接箭头连接符 11"/>
          <p:cNvCxnSpPr/>
          <p:nvPr/>
        </p:nvCxnSpPr>
        <p:spPr>
          <a:xfrm>
            <a:off x="6237605" y="4699635"/>
            <a:ext cx="10795" cy="1891665"/>
          </a:xfrm>
          <a:prstGeom prst="straightConnector1">
            <a:avLst/>
          </a:prstGeom>
          <a:ln w="76200">
            <a:tailEnd type="arrow"/>
          </a:ln>
        </p:spPr>
        <p:style>
          <a:lnRef idx="2">
            <a:schemeClr val="accent1"/>
          </a:lnRef>
          <a:fillRef idx="0">
            <a:srgbClr val="FFFFFF"/>
          </a:fillRef>
          <a:effectRef idx="0">
            <a:srgbClr val="FFFFFF"/>
          </a:effectRef>
          <a:fontRef idx="minor">
            <a:schemeClr val="tx1"/>
          </a:fontRef>
        </p:style>
      </p:cxnSp>
      <p:sp>
        <p:nvSpPr>
          <p:cNvPr id="13" name="TextBox 15"/>
          <p:cNvSpPr txBox="1"/>
          <p:nvPr/>
        </p:nvSpPr>
        <p:spPr>
          <a:xfrm>
            <a:off x="12573000" y="7962900"/>
            <a:ext cx="8226425" cy="645795"/>
          </a:xfrm>
          <a:prstGeom prst="rect">
            <a:avLst/>
          </a:prstGeom>
        </p:spPr>
        <p:txBody>
          <a:bodyPr wrap="square" lIns="0" tIns="0" rIns="0" bIns="0" rtlCol="0" anchor="t">
            <a:spAutoFit/>
          </a:bodyPr>
          <a:lstStyle/>
          <a:p>
            <a:pPr algn="l">
              <a:lnSpc>
                <a:spcPct val="15000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显示</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x</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和</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y</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都存在错位现象</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8" name="图片 17" descr="20241230155850"/>
          <p:cNvPicPr>
            <a:picLocks noChangeAspect="1"/>
          </p:cNvPicPr>
          <p:nvPr/>
        </p:nvPicPr>
        <p:blipFill>
          <a:blip r:embed="rId5"/>
          <a:stretch>
            <a:fillRect/>
          </a:stretch>
        </p:blipFill>
        <p:spPr>
          <a:xfrm>
            <a:off x="11887200" y="3246120"/>
            <a:ext cx="8460740" cy="44570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0" y="1564640"/>
            <a:ext cx="7270750" cy="1446530"/>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代码调试之</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jpeg_in_top</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问题</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3</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：显示区域偏移</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11652250" y="5127625"/>
            <a:ext cx="12700" cy="31750"/>
          </a:xfrm>
          <a:prstGeom prst="rect">
            <a:avLst/>
          </a:prstGeom>
        </p:spPr>
      </p:pic>
      <p:sp>
        <p:nvSpPr>
          <p:cNvPr id="13" name="TextBox 15"/>
          <p:cNvSpPr txBox="1"/>
          <p:nvPr/>
        </p:nvSpPr>
        <p:spPr>
          <a:xfrm>
            <a:off x="4800600" y="8420100"/>
            <a:ext cx="8226425" cy="645795"/>
          </a:xfrm>
          <a:prstGeom prst="rect">
            <a:avLst/>
          </a:prstGeom>
        </p:spPr>
        <p:txBody>
          <a:bodyPr wrap="square" lIns="0" tIns="0" rIns="0" bIns="0" rtlCol="0" anchor="t">
            <a:spAutoFit/>
          </a:bodyPr>
          <a:lstStyle/>
          <a:p>
            <a:pPr algn="l">
              <a:lnSpc>
                <a:spcPct val="15000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分析：图片显示的偏移量置</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0</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，实现左上角显示</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7" name="图片 16"/>
          <p:cNvPicPr>
            <a:picLocks noChangeAspect="1"/>
          </p:cNvPicPr>
          <p:nvPr/>
        </p:nvPicPr>
        <p:blipFill>
          <a:blip r:embed="rId3"/>
          <a:stretch>
            <a:fillRect/>
          </a:stretch>
        </p:blipFill>
        <p:spPr>
          <a:xfrm>
            <a:off x="10363200" y="3924300"/>
            <a:ext cx="6099175" cy="3950970"/>
          </a:xfrm>
          <a:prstGeom prst="rect">
            <a:avLst/>
          </a:prstGeom>
        </p:spPr>
      </p:pic>
      <p:pic>
        <p:nvPicPr>
          <p:cNvPr id="10" name="图片 9"/>
          <p:cNvPicPr>
            <a:picLocks noChangeAspect="1"/>
          </p:cNvPicPr>
          <p:nvPr/>
        </p:nvPicPr>
        <p:blipFill>
          <a:blip r:embed="rId4"/>
          <a:stretch>
            <a:fillRect/>
          </a:stretch>
        </p:blipFill>
        <p:spPr>
          <a:xfrm>
            <a:off x="1143000" y="4401185"/>
            <a:ext cx="8382000" cy="2628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018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0" y="495300"/>
            <a:ext cx="7270750" cy="1446530"/>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代码调试之</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jpeg_input</a:t>
            </a: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代码</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fifo</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读空的问题是否存在</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11652250" y="5127625"/>
            <a:ext cx="12700" cy="31750"/>
          </a:xfrm>
          <a:prstGeom prst="rect">
            <a:avLst/>
          </a:prstGeom>
        </p:spPr>
      </p:pic>
      <p:pic>
        <p:nvPicPr>
          <p:cNvPr id="9" name="图片 8"/>
          <p:cNvPicPr>
            <a:picLocks noChangeAspect="1"/>
          </p:cNvPicPr>
          <p:nvPr/>
        </p:nvPicPr>
        <p:blipFill>
          <a:blip r:embed="rId3"/>
          <a:stretch>
            <a:fillRect/>
          </a:stretch>
        </p:blipFill>
        <p:spPr>
          <a:xfrm>
            <a:off x="0" y="1998980"/>
            <a:ext cx="6400165" cy="3153410"/>
          </a:xfrm>
          <a:prstGeom prst="rect">
            <a:avLst/>
          </a:prstGeom>
        </p:spPr>
      </p:pic>
      <p:sp>
        <p:nvSpPr>
          <p:cNvPr id="11" name="TextBox 15"/>
          <p:cNvSpPr txBox="1"/>
          <p:nvPr/>
        </p:nvSpPr>
        <p:spPr>
          <a:xfrm>
            <a:off x="11277600" y="8602345"/>
            <a:ext cx="7270750" cy="723265"/>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  last_b_q</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的赋值已要求</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input_valid_i</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为非</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0</a:t>
            </a: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2" name="图片 11"/>
          <p:cNvPicPr>
            <a:picLocks noChangeAspect="1"/>
          </p:cNvPicPr>
          <p:nvPr/>
        </p:nvPicPr>
        <p:blipFill>
          <a:blip r:embed="rId4"/>
          <a:stretch>
            <a:fillRect/>
          </a:stretch>
        </p:blipFill>
        <p:spPr>
          <a:xfrm>
            <a:off x="7315200" y="1943100"/>
            <a:ext cx="7623175" cy="2970530"/>
          </a:xfrm>
          <a:prstGeom prst="rect">
            <a:avLst/>
          </a:prstGeom>
        </p:spPr>
      </p:pic>
      <p:sp>
        <p:nvSpPr>
          <p:cNvPr id="16" name="TextBox 15"/>
          <p:cNvSpPr txBox="1"/>
          <p:nvPr/>
        </p:nvSpPr>
        <p:spPr>
          <a:xfrm>
            <a:off x="15316200" y="2247900"/>
            <a:ext cx="3268980" cy="2169795"/>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  fifo</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的</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empty</a:t>
            </a: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连着</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jpeg_input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的</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input_valid</a:t>
            </a: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8" name="图片 17"/>
          <p:cNvPicPr>
            <a:picLocks noChangeAspect="1"/>
          </p:cNvPicPr>
          <p:nvPr/>
        </p:nvPicPr>
        <p:blipFill>
          <a:blip r:embed="rId5"/>
          <a:stretch>
            <a:fillRect/>
          </a:stretch>
        </p:blipFill>
        <p:spPr>
          <a:xfrm>
            <a:off x="152400" y="5905500"/>
            <a:ext cx="5408930" cy="3020695"/>
          </a:xfrm>
          <a:prstGeom prst="rect">
            <a:avLst/>
          </a:prstGeom>
        </p:spPr>
      </p:pic>
      <p:pic>
        <p:nvPicPr>
          <p:cNvPr id="20" name="图片 19"/>
          <p:cNvPicPr>
            <a:picLocks noChangeAspect="1"/>
          </p:cNvPicPr>
          <p:nvPr/>
        </p:nvPicPr>
        <p:blipFill>
          <a:blip r:embed="rId6"/>
          <a:stretch>
            <a:fillRect/>
          </a:stretch>
        </p:blipFill>
        <p:spPr>
          <a:xfrm>
            <a:off x="4343400" y="6362700"/>
            <a:ext cx="8134350" cy="1809750"/>
          </a:xfrm>
          <a:prstGeom prst="rect">
            <a:avLst/>
          </a:prstGeom>
        </p:spPr>
      </p:pic>
      <p:pic>
        <p:nvPicPr>
          <p:cNvPr id="21" name="图片 20"/>
          <p:cNvPicPr>
            <a:picLocks noChangeAspect="1"/>
          </p:cNvPicPr>
          <p:nvPr/>
        </p:nvPicPr>
        <p:blipFill>
          <a:blip r:embed="rId7"/>
          <a:stretch>
            <a:fillRect/>
          </a:stretch>
        </p:blipFill>
        <p:spPr>
          <a:xfrm>
            <a:off x="11887200" y="6743700"/>
            <a:ext cx="6248400" cy="1114425"/>
          </a:xfrm>
          <a:prstGeom prst="rect">
            <a:avLst/>
          </a:prstGeom>
        </p:spPr>
      </p:pic>
      <p:cxnSp>
        <p:nvCxnSpPr>
          <p:cNvPr id="23" name="直接箭头连接符 22"/>
          <p:cNvCxnSpPr/>
          <p:nvPr/>
        </p:nvCxnSpPr>
        <p:spPr>
          <a:xfrm flipH="1" flipV="1">
            <a:off x="13563600" y="7581900"/>
            <a:ext cx="570865" cy="10458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TextBox 15"/>
          <p:cNvSpPr txBox="1"/>
          <p:nvPr/>
        </p:nvSpPr>
        <p:spPr>
          <a:xfrm>
            <a:off x="-25400" y="5336540"/>
            <a:ext cx="7270750" cy="723265"/>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原代码</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empty</a:t>
            </a: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15960"/>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0" y="1564640"/>
            <a:ext cx="7270750" cy="1446530"/>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3.</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最终效果：</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pic>
        <p:nvPicPr>
          <p:cNvPr id="10" name="图片 9"/>
          <p:cNvPicPr>
            <a:picLocks noChangeAspect="1"/>
          </p:cNvPicPr>
          <p:nvPr/>
        </p:nvPicPr>
        <p:blipFill>
          <a:blip r:embed="rId3"/>
          <a:stretch>
            <a:fillRect/>
          </a:stretch>
        </p:blipFill>
        <p:spPr>
          <a:xfrm>
            <a:off x="1371600" y="3314700"/>
            <a:ext cx="3606800" cy="3594100"/>
          </a:xfrm>
          <a:prstGeom prst="rect">
            <a:avLst/>
          </a:prstGeom>
        </p:spPr>
      </p:pic>
      <p:pic>
        <p:nvPicPr>
          <p:cNvPr id="12" name="图片 11" descr="bf855f71105a478dbae8a2ad15323fb"/>
          <p:cNvPicPr>
            <a:picLocks noChangeAspect="1"/>
          </p:cNvPicPr>
          <p:nvPr/>
        </p:nvPicPr>
        <p:blipFill>
          <a:blip r:embed="rId4"/>
          <a:stretch>
            <a:fillRect/>
          </a:stretch>
        </p:blipFill>
        <p:spPr>
          <a:xfrm rot="16200000">
            <a:off x="9794240" y="835660"/>
            <a:ext cx="6186805" cy="8249285"/>
          </a:xfrm>
          <a:prstGeom prst="rect">
            <a:avLst/>
          </a:prstGeom>
        </p:spPr>
      </p:pic>
      <p:cxnSp>
        <p:nvCxnSpPr>
          <p:cNvPr id="13" name="直接箭头连接符 12"/>
          <p:cNvCxnSpPr/>
          <p:nvPr/>
        </p:nvCxnSpPr>
        <p:spPr>
          <a:xfrm flipV="1">
            <a:off x="5226050" y="5143500"/>
            <a:ext cx="2927350" cy="0"/>
          </a:xfrm>
          <a:prstGeom prst="straightConnector1">
            <a:avLst/>
          </a:prstGeom>
          <a:ln w="76200">
            <a:tailEnd type="arrow" w="med" len="med"/>
          </a:ln>
        </p:spPr>
        <p:style>
          <a:lnRef idx="3">
            <a:schemeClr val="accent1"/>
          </a:lnRef>
          <a:fillRef idx="0">
            <a:srgbClr val="FFFFFF"/>
          </a:fillRef>
          <a:effectRef idx="0">
            <a:srgbClr val="FFFFFF"/>
          </a:effectRef>
          <a:fontRef idx="minor">
            <a:schemeClr val="tx1"/>
          </a:fontRef>
        </p:style>
      </p:cxnSp>
      <p:sp>
        <p:nvSpPr>
          <p:cNvPr id="9" name="TextBox 15"/>
          <p:cNvSpPr txBox="1"/>
          <p:nvPr/>
        </p:nvSpPr>
        <p:spPr>
          <a:xfrm>
            <a:off x="4343400" y="8267700"/>
            <a:ext cx="7270750" cy="723265"/>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PS</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：远程实验平台关门了，最新照片没拍到</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9876285"/>
            <a:ext cx="18288000" cy="470473"/>
            <a:chOff x="0" y="0"/>
            <a:chExt cx="4977748" cy="128057"/>
          </a:xfrm>
        </p:grpSpPr>
        <p:sp>
          <p:nvSpPr>
            <p:cNvPr id="4" name="Freeform 4"/>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5" name="TextBox 5"/>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0"/>
            <a:ext cx="18288000" cy="1412964"/>
            <a:chOff x="0" y="0"/>
            <a:chExt cx="4977748" cy="384590"/>
          </a:xfrm>
        </p:grpSpPr>
        <p:sp>
          <p:nvSpPr>
            <p:cNvPr id="7" name="Freeform 7"/>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8" name="TextBox 8"/>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sp>
        <p:nvSpPr>
          <p:cNvPr id="13" name="TextBox 13"/>
          <p:cNvSpPr txBox="1"/>
          <p:nvPr/>
        </p:nvSpPr>
        <p:spPr>
          <a:xfrm>
            <a:off x="4489985" y="4968934"/>
            <a:ext cx="9308029" cy="1353820"/>
          </a:xfrm>
          <a:prstGeom prst="rect">
            <a:avLst/>
          </a:prstGeom>
        </p:spPr>
        <p:txBody>
          <a:bodyPr lIns="0" tIns="0" rIns="0" bIns="0" rtlCol="0" anchor="t">
            <a:spAutoFit/>
          </a:bodyPr>
          <a:lstStyle/>
          <a:p>
            <a:pPr marL="0" lvl="0" indent="0" algn="ctr">
              <a:lnSpc>
                <a:spcPts val="10560"/>
              </a:lnSpc>
              <a:spcBef>
                <a:spcPct val="0"/>
              </a:spcBef>
            </a:pPr>
            <a:r>
              <a:rPr lang="zh-CN" altLang="en-US" sz="80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创新部分</a:t>
            </a:r>
            <a:endParaRPr lang="zh-CN" altLang="en-US" sz="8000" b="1">
              <a:solidFill>
                <a:srgbClr val="1E1E1E"/>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4" name="TextBox 14"/>
          <p:cNvSpPr txBox="1"/>
          <p:nvPr/>
        </p:nvSpPr>
        <p:spPr>
          <a:xfrm>
            <a:off x="4648046" y="6998133"/>
            <a:ext cx="10402879" cy="344805"/>
          </a:xfrm>
          <a:prstGeom prst="rect">
            <a:avLst/>
          </a:prstGeom>
        </p:spPr>
        <p:txBody>
          <a:bodyPr lIns="0" tIns="0" rIns="0" bIns="0" rtlCol="0" anchor="t">
            <a:spAutoFit/>
          </a:bodyPr>
          <a:lstStyle/>
          <a:p>
            <a:pPr algn="ctr">
              <a:lnSpc>
                <a:spcPts val="2690"/>
              </a:lnSpc>
            </a:pPr>
            <a:r>
              <a:rPr lang="en-US" sz="32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a:t>
            </a:r>
            <a:r>
              <a:rPr lang="zh-CN" altLang="en-US" sz="32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基于</a:t>
            </a:r>
            <a:r>
              <a:rPr lang="en-US" altLang="zh-CN" sz="32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SD</a:t>
            </a:r>
            <a:r>
              <a:rPr lang="zh-CN" altLang="en-US" sz="32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卡的读取对</a:t>
            </a:r>
            <a:r>
              <a:rPr lang="en-US" altLang="zh-CN" sz="32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JPEG</a:t>
            </a:r>
            <a:r>
              <a:rPr lang="zh-CN" altLang="en-US" sz="32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rPr>
              <a:t>文件进行解码</a:t>
            </a:r>
            <a:endParaRPr lang="zh-CN" altLang="en-US" sz="3200">
              <a:solidFill>
                <a:srgbClr val="1E1E1E"/>
              </a:solidFill>
              <a:latin typeface="思源黑体 2" panose="020B0500000000000000" charset="-122"/>
              <a:ea typeface="思源黑体 2" panose="020B0500000000000000" charset="-122"/>
              <a:cs typeface="思源黑体 2" panose="020B0500000000000000" charset="-122"/>
              <a:sym typeface="思源黑体 2" panose="020B0500000000000000" charset="-122"/>
            </a:endParaRPr>
          </a:p>
        </p:txBody>
      </p:sp>
      <p:grpSp>
        <p:nvGrpSpPr>
          <p:cNvPr id="16" name="Group 16"/>
          <p:cNvGrpSpPr/>
          <p:nvPr/>
        </p:nvGrpSpPr>
        <p:grpSpPr>
          <a:xfrm>
            <a:off x="8255236" y="3063680"/>
            <a:ext cx="1777527" cy="177752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5CAA"/>
            </a:solidFill>
          </p:spPr>
        </p:sp>
        <p:sp>
          <p:nvSpPr>
            <p:cNvPr id="18" name="TextBox 18"/>
            <p:cNvSpPr txBox="1"/>
            <p:nvPr/>
          </p:nvSpPr>
          <p:spPr>
            <a:xfrm>
              <a:off x="76200" y="19050"/>
              <a:ext cx="660400" cy="717550"/>
            </a:xfrm>
            <a:prstGeom prst="rect">
              <a:avLst/>
            </a:prstGeom>
          </p:spPr>
          <p:txBody>
            <a:bodyPr lIns="71897" tIns="71897" rIns="71897" bIns="71897" rtlCol="0" anchor="ctr"/>
            <a:lstStyle/>
            <a:p>
              <a:pPr algn="ctr">
                <a:lnSpc>
                  <a:spcPts val="3105"/>
                </a:lnSpc>
              </a:pPr>
            </a:p>
          </p:txBody>
        </p:sp>
      </p:grpSp>
      <p:sp>
        <p:nvSpPr>
          <p:cNvPr id="19" name="TextBox 19"/>
          <p:cNvSpPr txBox="1"/>
          <p:nvPr/>
        </p:nvSpPr>
        <p:spPr>
          <a:xfrm>
            <a:off x="8167676" y="3218912"/>
            <a:ext cx="1952649" cy="1257300"/>
          </a:xfrm>
          <a:prstGeom prst="rect">
            <a:avLst/>
          </a:prstGeom>
        </p:spPr>
        <p:txBody>
          <a:bodyPr lIns="0" tIns="0" rIns="0" bIns="0" rtlCol="0" anchor="t">
            <a:spAutoFit/>
          </a:bodyPr>
          <a:lstStyle/>
          <a:p>
            <a:pPr algn="ctr">
              <a:lnSpc>
                <a:spcPts val="9805"/>
              </a:lnSpc>
            </a:pPr>
            <a:r>
              <a:rPr lang="en-US" sz="8170" b="1">
                <a:solidFill>
                  <a:srgbClr val="FFFFFF"/>
                </a:solidFill>
                <a:latin typeface="Akzidenz-Grotesk Bold" panose="02000503030000020003"/>
                <a:ea typeface="Akzidenz-Grotesk Bold" panose="02000503030000020003"/>
                <a:cs typeface="Akzidenz-Grotesk Bold" panose="02000503030000020003"/>
                <a:sym typeface="Akzidenz-Grotesk Bold" panose="02000503030000020003"/>
              </a:rPr>
              <a:t>03</a:t>
            </a:r>
            <a:endParaRPr lang="en-US" sz="8170" b="1">
              <a:solidFill>
                <a:srgbClr val="FFFFFF"/>
              </a:solidFill>
              <a:latin typeface="Akzidenz-Grotesk Bold" panose="02000503030000020003"/>
              <a:ea typeface="Akzidenz-Grotesk Bold" panose="02000503030000020003"/>
              <a:cs typeface="Akzidenz-Grotesk Bold" panose="02000503030000020003"/>
              <a:sym typeface="Akzidenz-Grotesk Bold" panose="02000503030000020003"/>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txBody>
          <a:bodyPr/>
          <a:lstStyle/>
          <a:p>
            <a:r>
              <a:rPr lang="en-US" altLang="zh-CN"/>
              <a:t>1</a:t>
            </a:r>
            <a:endParaRPr lang="en-US" altLang="zh-CN"/>
          </a:p>
        </p:txBody>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9" name="TextBox 9"/>
          <p:cNvSpPr txBox="1"/>
          <p:nvPr/>
        </p:nvSpPr>
        <p:spPr>
          <a:xfrm>
            <a:off x="5410097" y="349295"/>
            <a:ext cx="7467806" cy="723265"/>
          </a:xfrm>
          <a:prstGeom prst="rect">
            <a:avLst/>
          </a:prstGeom>
        </p:spPr>
        <p:txBody>
          <a:bodyPr lIns="0" tIns="0" rIns="0" bIns="0" rtlCol="0" anchor="t">
            <a:spAutoFit/>
          </a:bodyPr>
          <a:lstStyle/>
          <a:p>
            <a:pPr algn="ctr">
              <a:lnSpc>
                <a:spcPts val="5640"/>
              </a:lnSpc>
            </a:pPr>
            <a:r>
              <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创新部分</a:t>
            </a:r>
            <a:endPar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3" name="TextBox 13"/>
          <p:cNvSpPr txBox="1"/>
          <p:nvPr>
            <p:custDataLst>
              <p:tags r:id="rId2"/>
            </p:custDataLst>
          </p:nvPr>
        </p:nvSpPr>
        <p:spPr>
          <a:xfrm>
            <a:off x="76046" y="1562265"/>
            <a:ext cx="3824989" cy="560070"/>
          </a:xfrm>
          <a:prstGeom prst="rect">
            <a:avLst/>
          </a:prstGeom>
        </p:spPr>
        <p:txBody>
          <a:bodyPr lIns="0" tIns="0" rIns="0" bIns="0" rtlCol="0" anchor="t">
            <a:spAutoFit/>
          </a:bodyPr>
          <a:lstStyle/>
          <a:p>
            <a:pPr algn="ctr">
              <a:lnSpc>
                <a:spcPts val="4370"/>
              </a:lnSpc>
            </a:pPr>
            <a:r>
              <a:rPr 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1.SD</a:t>
            </a:r>
            <a:r>
              <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卡的认识</a:t>
            </a:r>
            <a:endPar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pic>
        <p:nvPicPr>
          <p:cNvPr id="28" name="图片 5" descr="IMG_256"/>
          <p:cNvPicPr>
            <a:picLocks noChangeAspect="1"/>
          </p:cNvPicPr>
          <p:nvPr/>
        </p:nvPicPr>
        <p:blipFill>
          <a:blip r:embed="rId3"/>
          <a:stretch>
            <a:fillRect/>
          </a:stretch>
        </p:blipFill>
        <p:spPr>
          <a:xfrm>
            <a:off x="2743200" y="2612390"/>
            <a:ext cx="3691890" cy="5089525"/>
          </a:xfrm>
          <a:prstGeom prst="rect">
            <a:avLst/>
          </a:prstGeom>
          <a:noFill/>
          <a:ln w="9525">
            <a:noFill/>
          </a:ln>
        </p:spPr>
      </p:pic>
      <p:sp>
        <p:nvSpPr>
          <p:cNvPr id="29" name="文本框 28"/>
          <p:cNvSpPr txBox="1"/>
          <p:nvPr/>
        </p:nvSpPr>
        <p:spPr>
          <a:xfrm>
            <a:off x="5181600" y="8039100"/>
            <a:ext cx="6096000" cy="1985010"/>
          </a:xfrm>
          <a:prstGeom prst="rect">
            <a:avLst/>
          </a:prstGeom>
          <a:noFill/>
        </p:spPr>
        <p:txBody>
          <a:bodyPr wrap="square" rtlCol="0">
            <a:noAutofit/>
          </a:bodyPr>
          <a:lstStyle/>
          <a:p>
            <a:r>
              <a:rPr lang="en-US" altLang="zh-CN" sz="2800">
                <a:latin typeface="宋体" panose="02010600030101010101" pitchFamily="2" charset="-122"/>
                <a:ea typeface="宋体" panose="02010600030101010101" pitchFamily="2" charset="-122"/>
                <a:cs typeface="宋体" panose="02010600030101010101" pitchFamily="2" charset="-122"/>
              </a:rPr>
              <a:t>  SD</a:t>
            </a:r>
            <a:r>
              <a:rPr lang="zh-CN" altLang="en-US" sz="2800">
                <a:latin typeface="宋体" panose="02010600030101010101" pitchFamily="2" charset="-122"/>
                <a:ea typeface="宋体" panose="02010600030101010101" pitchFamily="2" charset="-122"/>
                <a:cs typeface="宋体" panose="02010600030101010101" pitchFamily="2" charset="-122"/>
              </a:rPr>
              <a:t>卡从物理结构看包括</a:t>
            </a:r>
            <a:r>
              <a:rPr lang="en-US" altLang="zh-CN" sz="2800">
                <a:latin typeface="宋体" panose="02010600030101010101" pitchFamily="2" charset="-122"/>
                <a:ea typeface="宋体" panose="02010600030101010101" pitchFamily="2" charset="-122"/>
                <a:cs typeface="宋体" panose="02010600030101010101" pitchFamily="2" charset="-122"/>
              </a:rPr>
              <a:t>5</a:t>
            </a:r>
            <a:r>
              <a:rPr lang="zh-CN" altLang="en-US" sz="2800">
                <a:latin typeface="宋体" panose="02010600030101010101" pitchFamily="2" charset="-122"/>
                <a:ea typeface="宋体" panose="02010600030101010101" pitchFamily="2" charset="-122"/>
                <a:cs typeface="宋体" panose="02010600030101010101" pitchFamily="2" charset="-122"/>
              </a:rPr>
              <a:t>个部分，分别为存储单元、存储单元接口、电源检测、卡及接口控制器和接口驱动器</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30" name="图片 27" descr="IMG_256"/>
          <p:cNvPicPr>
            <a:picLocks noChangeAspect="1"/>
          </p:cNvPicPr>
          <p:nvPr/>
        </p:nvPicPr>
        <p:blipFill>
          <a:blip r:embed="rId4"/>
          <a:stretch>
            <a:fillRect/>
          </a:stretch>
        </p:blipFill>
        <p:spPr>
          <a:xfrm>
            <a:off x="8305800" y="4229100"/>
            <a:ext cx="7934325" cy="169545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txBody>
          <a:bodyPr/>
          <a:lstStyle/>
          <a:p>
            <a:r>
              <a:rPr lang="en-US" altLang="zh-CN"/>
              <a:t>1</a:t>
            </a:r>
            <a:endParaRPr lang="en-US" altLang="zh-CN"/>
          </a:p>
        </p:txBody>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9" name="TextBox 9"/>
          <p:cNvSpPr txBox="1"/>
          <p:nvPr/>
        </p:nvSpPr>
        <p:spPr>
          <a:xfrm>
            <a:off x="5410097" y="349295"/>
            <a:ext cx="7467806" cy="723265"/>
          </a:xfrm>
          <a:prstGeom prst="rect">
            <a:avLst/>
          </a:prstGeom>
        </p:spPr>
        <p:txBody>
          <a:bodyPr lIns="0" tIns="0" rIns="0" bIns="0" rtlCol="0" anchor="t">
            <a:spAutoFit/>
          </a:bodyPr>
          <a:lstStyle/>
          <a:p>
            <a:pPr algn="ctr">
              <a:lnSpc>
                <a:spcPts val="5640"/>
              </a:lnSpc>
            </a:pPr>
            <a:r>
              <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创新部分</a:t>
            </a:r>
            <a:endPar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3" name="TextBox 13"/>
          <p:cNvSpPr txBox="1"/>
          <p:nvPr>
            <p:custDataLst>
              <p:tags r:id="rId2"/>
            </p:custDataLst>
          </p:nvPr>
        </p:nvSpPr>
        <p:spPr>
          <a:xfrm>
            <a:off x="76046" y="1562265"/>
            <a:ext cx="3824989" cy="560070"/>
          </a:xfrm>
          <a:prstGeom prst="rect">
            <a:avLst/>
          </a:prstGeom>
        </p:spPr>
        <p:txBody>
          <a:bodyPr lIns="0" tIns="0" rIns="0" bIns="0" rtlCol="0" anchor="t">
            <a:spAutoFit/>
          </a:bodyPr>
          <a:lstStyle/>
          <a:p>
            <a:pPr algn="ctr">
              <a:lnSpc>
                <a:spcPts val="4370"/>
              </a:lnSpc>
            </a:pPr>
            <a:r>
              <a:rPr 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2.SD</a:t>
            </a:r>
            <a:r>
              <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卡中</a:t>
            </a:r>
            <a:r>
              <a:rPr lang="en-US" altLang="zh-CN"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JPEG</a:t>
            </a:r>
            <a:r>
              <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的存储</a:t>
            </a:r>
            <a:endPar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9" name="文本框 28"/>
          <p:cNvSpPr txBox="1"/>
          <p:nvPr/>
        </p:nvSpPr>
        <p:spPr>
          <a:xfrm>
            <a:off x="5257800" y="8039100"/>
            <a:ext cx="6096000" cy="1985010"/>
          </a:xfrm>
          <a:prstGeom prst="rect">
            <a:avLst/>
          </a:prstGeom>
          <a:noFill/>
        </p:spPr>
        <p:txBody>
          <a:bodyPr wrap="square" rtlCol="0">
            <a:noAutofit/>
          </a:bodyPr>
          <a:lstStyle/>
          <a:p>
            <a:r>
              <a:rPr lang="en-US" altLang="zh-CN" sz="2800">
                <a:latin typeface="宋体" panose="02010600030101010101" pitchFamily="2" charset="-122"/>
                <a:ea typeface="宋体" panose="02010600030101010101" pitchFamily="2" charset="-122"/>
                <a:cs typeface="宋体" panose="02010600030101010101" pitchFamily="2" charset="-122"/>
              </a:rPr>
              <a:t>  </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11" name="图片 10"/>
          <p:cNvPicPr>
            <a:picLocks noChangeAspect="1"/>
          </p:cNvPicPr>
          <p:nvPr/>
        </p:nvPicPr>
        <p:blipFill>
          <a:blip r:embed="rId3"/>
          <a:stretch>
            <a:fillRect/>
          </a:stretch>
        </p:blipFill>
        <p:spPr>
          <a:xfrm>
            <a:off x="8839200" y="2628900"/>
            <a:ext cx="8874125" cy="4742815"/>
          </a:xfrm>
          <a:prstGeom prst="rect">
            <a:avLst/>
          </a:prstGeom>
        </p:spPr>
      </p:pic>
      <p:sp>
        <p:nvSpPr>
          <p:cNvPr id="12" name="文本框 11"/>
          <p:cNvSpPr txBox="1"/>
          <p:nvPr/>
        </p:nvSpPr>
        <p:spPr>
          <a:xfrm>
            <a:off x="5943600" y="8267700"/>
            <a:ext cx="7228840" cy="767715"/>
          </a:xfrm>
          <a:prstGeom prst="rect">
            <a:avLst/>
          </a:prstGeom>
          <a:noFill/>
        </p:spPr>
        <p:txBody>
          <a:bodyPr wrap="square" rtlCol="0">
            <a:noAutofit/>
          </a:bodyPr>
          <a:lstStyle/>
          <a:p>
            <a:r>
              <a:rPr lang="zh-CN" altLang="en-US" sz="2400">
                <a:latin typeface="+mn-ea"/>
                <a:cs typeface="+mn-ea"/>
              </a:rPr>
              <a:t>使用</a:t>
            </a:r>
            <a:r>
              <a:rPr lang="en-US" altLang="zh-CN" sz="2400">
                <a:latin typeface="+mn-ea"/>
                <a:cs typeface="+mn-ea"/>
              </a:rPr>
              <a:t>winhex</a:t>
            </a:r>
            <a:r>
              <a:rPr lang="zh-CN" altLang="en-US" sz="2400">
                <a:latin typeface="+mn-ea"/>
                <a:cs typeface="+mn-ea"/>
              </a:rPr>
              <a:t>文件打开</a:t>
            </a:r>
            <a:r>
              <a:rPr lang="en-US" altLang="zh-CN" sz="2400">
                <a:latin typeface="+mn-ea"/>
                <a:cs typeface="+mn-ea"/>
              </a:rPr>
              <a:t>SD</a:t>
            </a:r>
            <a:r>
              <a:rPr lang="zh-CN" altLang="en-US" sz="2400">
                <a:latin typeface="+mn-ea"/>
                <a:cs typeface="+mn-ea"/>
              </a:rPr>
              <a:t>卡中的</a:t>
            </a:r>
            <a:r>
              <a:rPr lang="en-US" altLang="zh-CN" sz="2400">
                <a:latin typeface="+mn-ea"/>
                <a:cs typeface="+mn-ea"/>
              </a:rPr>
              <a:t>JPEG</a:t>
            </a:r>
            <a:r>
              <a:rPr lang="zh-CN" altLang="en-US" sz="2400">
                <a:latin typeface="+mn-ea"/>
                <a:cs typeface="+mn-ea"/>
              </a:rPr>
              <a:t>文件</a:t>
            </a:r>
            <a:endParaRPr lang="zh-CN" altLang="en-US" sz="2400">
              <a:latin typeface="+mn-ea"/>
              <a:cs typeface="+mn-ea"/>
            </a:endParaRPr>
          </a:p>
        </p:txBody>
      </p:sp>
      <p:pic>
        <p:nvPicPr>
          <p:cNvPr id="14" name="图片 3" descr="91e25d27b9a301275406c015ec8a852a"/>
          <p:cNvPicPr>
            <a:picLocks noChangeAspect="1"/>
          </p:cNvPicPr>
          <p:nvPr/>
        </p:nvPicPr>
        <p:blipFill>
          <a:blip r:embed="rId4"/>
          <a:stretch>
            <a:fillRect/>
          </a:stretch>
        </p:blipFill>
        <p:spPr>
          <a:xfrm>
            <a:off x="762000" y="2705100"/>
            <a:ext cx="6660515" cy="45053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txBody>
          <a:bodyPr/>
          <a:lstStyle/>
          <a:p>
            <a:r>
              <a:rPr lang="en-US" altLang="zh-CN"/>
              <a:t>1</a:t>
            </a:r>
            <a:endParaRPr lang="en-US" altLang="zh-CN"/>
          </a:p>
        </p:txBody>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9" name="TextBox 9"/>
          <p:cNvSpPr txBox="1"/>
          <p:nvPr/>
        </p:nvSpPr>
        <p:spPr>
          <a:xfrm>
            <a:off x="5410097" y="349295"/>
            <a:ext cx="7467806" cy="723265"/>
          </a:xfrm>
          <a:prstGeom prst="rect">
            <a:avLst/>
          </a:prstGeom>
        </p:spPr>
        <p:txBody>
          <a:bodyPr lIns="0" tIns="0" rIns="0" bIns="0" rtlCol="0" anchor="t">
            <a:spAutoFit/>
          </a:bodyPr>
          <a:lstStyle/>
          <a:p>
            <a:pPr algn="ctr">
              <a:lnSpc>
                <a:spcPts val="5640"/>
              </a:lnSpc>
            </a:pPr>
            <a:r>
              <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创新部分</a:t>
            </a:r>
            <a:endPar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3" name="TextBox 13"/>
          <p:cNvSpPr txBox="1"/>
          <p:nvPr>
            <p:custDataLst>
              <p:tags r:id="rId2"/>
            </p:custDataLst>
          </p:nvPr>
        </p:nvSpPr>
        <p:spPr>
          <a:xfrm>
            <a:off x="76046" y="1562265"/>
            <a:ext cx="3824989" cy="560070"/>
          </a:xfrm>
          <a:prstGeom prst="rect">
            <a:avLst/>
          </a:prstGeom>
        </p:spPr>
        <p:txBody>
          <a:bodyPr lIns="0" tIns="0" rIns="0" bIns="0" rtlCol="0" anchor="t">
            <a:spAutoFit/>
          </a:bodyPr>
          <a:lstStyle/>
          <a:p>
            <a:pPr algn="ctr">
              <a:lnSpc>
                <a:spcPts val="4370"/>
              </a:lnSpc>
            </a:pPr>
            <a:r>
              <a:rPr 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3.SD</a:t>
            </a:r>
            <a:r>
              <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卡读取代码实现</a:t>
            </a:r>
            <a:endPar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9" name="文本框 28"/>
          <p:cNvSpPr txBox="1"/>
          <p:nvPr/>
        </p:nvSpPr>
        <p:spPr>
          <a:xfrm>
            <a:off x="5257800" y="8039100"/>
            <a:ext cx="6096000" cy="1985010"/>
          </a:xfrm>
          <a:prstGeom prst="rect">
            <a:avLst/>
          </a:prstGeom>
          <a:noFill/>
        </p:spPr>
        <p:txBody>
          <a:bodyPr wrap="square" rtlCol="0">
            <a:noAutofit/>
          </a:bodyPr>
          <a:lstStyle/>
          <a:p>
            <a:r>
              <a:rPr lang="en-US" altLang="zh-CN" sz="2800">
                <a:latin typeface="宋体" panose="02010600030101010101" pitchFamily="2" charset="-122"/>
                <a:ea typeface="宋体" panose="02010600030101010101" pitchFamily="2" charset="-122"/>
                <a:cs typeface="宋体" panose="02010600030101010101" pitchFamily="2" charset="-122"/>
              </a:rPr>
              <a:t>  </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15" name="图片 5" descr="7afd2e89bc8a8cb859ee846bc5003af0"/>
          <p:cNvPicPr>
            <a:picLocks noChangeAspect="1"/>
          </p:cNvPicPr>
          <p:nvPr/>
        </p:nvPicPr>
        <p:blipFill>
          <a:blip r:embed="rId3"/>
          <a:stretch>
            <a:fillRect/>
          </a:stretch>
        </p:blipFill>
        <p:spPr>
          <a:xfrm>
            <a:off x="457200" y="3009900"/>
            <a:ext cx="7828280" cy="4812030"/>
          </a:xfrm>
          <a:prstGeom prst="rect">
            <a:avLst/>
          </a:prstGeom>
        </p:spPr>
      </p:pic>
      <p:pic>
        <p:nvPicPr>
          <p:cNvPr id="16" name="图片 7" descr="ae91490bcd5f64026479b1d0a3a6dc6a"/>
          <p:cNvPicPr>
            <a:picLocks noChangeAspect="1"/>
          </p:cNvPicPr>
          <p:nvPr/>
        </p:nvPicPr>
        <p:blipFill>
          <a:blip r:embed="rId4"/>
          <a:stretch>
            <a:fillRect/>
          </a:stretch>
        </p:blipFill>
        <p:spPr>
          <a:xfrm>
            <a:off x="11277600" y="1781175"/>
            <a:ext cx="4888865" cy="75171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txBody>
          <a:bodyPr/>
          <a:lstStyle/>
          <a:p>
            <a:r>
              <a:rPr lang="en-US" altLang="zh-CN"/>
              <a:t>1</a:t>
            </a:r>
            <a:endParaRPr lang="en-US" altLang="zh-CN"/>
          </a:p>
        </p:txBody>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9" name="TextBox 9"/>
          <p:cNvSpPr txBox="1"/>
          <p:nvPr/>
        </p:nvSpPr>
        <p:spPr>
          <a:xfrm>
            <a:off x="5410097" y="349295"/>
            <a:ext cx="7467806" cy="723265"/>
          </a:xfrm>
          <a:prstGeom prst="rect">
            <a:avLst/>
          </a:prstGeom>
        </p:spPr>
        <p:txBody>
          <a:bodyPr lIns="0" tIns="0" rIns="0" bIns="0" rtlCol="0" anchor="t">
            <a:spAutoFit/>
          </a:bodyPr>
          <a:lstStyle/>
          <a:p>
            <a:pPr algn="ctr">
              <a:lnSpc>
                <a:spcPts val="5640"/>
              </a:lnSpc>
            </a:pPr>
            <a:r>
              <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创新部分</a:t>
            </a:r>
            <a:endPar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3" name="TextBox 13"/>
          <p:cNvSpPr txBox="1"/>
          <p:nvPr>
            <p:custDataLst>
              <p:tags r:id="rId2"/>
            </p:custDataLst>
          </p:nvPr>
        </p:nvSpPr>
        <p:spPr>
          <a:xfrm>
            <a:off x="76046" y="1562265"/>
            <a:ext cx="3824989" cy="560070"/>
          </a:xfrm>
          <a:prstGeom prst="rect">
            <a:avLst/>
          </a:prstGeom>
        </p:spPr>
        <p:txBody>
          <a:bodyPr lIns="0" tIns="0" rIns="0" bIns="0" rtlCol="0" anchor="t">
            <a:spAutoFit/>
          </a:bodyPr>
          <a:lstStyle/>
          <a:p>
            <a:pPr algn="ctr">
              <a:lnSpc>
                <a:spcPts val="4370"/>
              </a:lnSpc>
            </a:pPr>
            <a:r>
              <a:rPr 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3.SD</a:t>
            </a:r>
            <a:r>
              <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卡读取代码实现</a:t>
            </a:r>
            <a:endPar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9" name="文本框 28"/>
          <p:cNvSpPr txBox="1"/>
          <p:nvPr/>
        </p:nvSpPr>
        <p:spPr>
          <a:xfrm>
            <a:off x="7010400" y="8953500"/>
            <a:ext cx="6096000" cy="1985010"/>
          </a:xfrm>
          <a:prstGeom prst="rect">
            <a:avLst/>
          </a:prstGeom>
          <a:noFill/>
        </p:spPr>
        <p:txBody>
          <a:bodyPr wrap="square" rtlCol="0">
            <a:noAutofit/>
          </a:bodyPr>
          <a:lstStyle/>
          <a:p>
            <a:r>
              <a:rPr lang="en-US" altLang="zh-CN" sz="2800">
                <a:latin typeface="宋体" panose="02010600030101010101" pitchFamily="2" charset="-122"/>
                <a:ea typeface="宋体" panose="02010600030101010101" pitchFamily="2" charset="-122"/>
                <a:cs typeface="宋体" panose="02010600030101010101" pitchFamily="2" charset="-122"/>
              </a:rPr>
              <a:t> </a:t>
            </a:r>
            <a:r>
              <a:rPr lang="zh-CN" altLang="en-US" sz="2800">
                <a:latin typeface="宋体" panose="02010600030101010101" pitchFamily="2" charset="-122"/>
                <a:ea typeface="宋体" panose="02010600030101010101" pitchFamily="2" charset="-122"/>
                <a:cs typeface="宋体" panose="02010600030101010101" pitchFamily="2" charset="-122"/>
              </a:rPr>
              <a:t>读取部分代码</a:t>
            </a:r>
            <a:r>
              <a:rPr lang="en-US" altLang="zh-CN" sz="2800">
                <a:latin typeface="宋体" panose="02010600030101010101" pitchFamily="2" charset="-122"/>
                <a:ea typeface="宋体" panose="02010600030101010101" pitchFamily="2" charset="-122"/>
                <a:cs typeface="宋体" panose="02010600030101010101" pitchFamily="2" charset="-122"/>
              </a:rPr>
              <a:t> </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11" name="图片 10"/>
          <p:cNvPicPr>
            <a:picLocks noChangeAspect="1"/>
          </p:cNvPicPr>
          <p:nvPr/>
        </p:nvPicPr>
        <p:blipFill>
          <a:blip r:embed="rId3"/>
          <a:stretch>
            <a:fillRect/>
          </a:stretch>
        </p:blipFill>
        <p:spPr>
          <a:xfrm>
            <a:off x="609600" y="2628900"/>
            <a:ext cx="5651500" cy="4679950"/>
          </a:xfrm>
          <a:prstGeom prst="rect">
            <a:avLst/>
          </a:prstGeom>
        </p:spPr>
      </p:pic>
      <p:pic>
        <p:nvPicPr>
          <p:cNvPr id="12" name="图片 11"/>
          <p:cNvPicPr>
            <a:picLocks noChangeAspect="1"/>
          </p:cNvPicPr>
          <p:nvPr/>
        </p:nvPicPr>
        <p:blipFill>
          <a:blip r:embed="rId4"/>
          <a:stretch>
            <a:fillRect/>
          </a:stretch>
        </p:blipFill>
        <p:spPr>
          <a:xfrm>
            <a:off x="9906000" y="2171700"/>
            <a:ext cx="5111750" cy="54813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 y="-158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0" y="1564640"/>
            <a:ext cx="7270750" cy="2778518"/>
          </a:xfrm>
          <a:prstGeom prst="rect">
            <a:avLst/>
          </a:prstGeom>
        </p:spPr>
        <p:txBody>
          <a:bodyPr wrap="square" lIns="0" tIns="0" rIns="0" bIns="0" rtlCol="0" anchor="t">
            <a:spAutoFit/>
          </a:bodyPr>
          <a:lstStyle/>
          <a:p>
            <a:pPr marL="514350" indent="-514350" algn="l">
              <a:lnSpc>
                <a:spcPts val="5640"/>
              </a:lnSpc>
              <a:buAutoNum type="arabicPeriod"/>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jpeg_input :</a:t>
            </a: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marL="514350" indent="-514350" algn="l">
              <a:lnSpc>
                <a:spcPts val="5640"/>
              </a:lnSpc>
              <a:buAutoNum type="arabicPeriod"/>
            </a:pPr>
            <a:endPar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marL="1428750" lvl="2" indent="-514350">
              <a:lnSpc>
                <a:spcPts val="5640"/>
              </a:lnSpc>
              <a:buAutoNum type="arabicPeriod"/>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9" name="文本框 8"/>
          <p:cNvSpPr txBox="1"/>
          <p:nvPr/>
        </p:nvSpPr>
        <p:spPr>
          <a:xfrm>
            <a:off x="1447800" y="2552700"/>
            <a:ext cx="4800600" cy="3139321"/>
          </a:xfrm>
          <a:prstGeom prst="rect">
            <a:avLst/>
          </a:prstGeom>
          <a:noFill/>
        </p:spPr>
        <p:txBody>
          <a:bodyPr wrap="square" rtlCol="0">
            <a:spAutoFit/>
          </a:bodyPr>
          <a:lstStyle/>
          <a:p>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有</a:t>
            </a: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data_r</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和</a:t>
            </a: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last_b_q</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 </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每次可以处理两个字节，便于标志位的识别</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endParaRPr>
          </a:p>
          <a:p>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状态机（</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LENH</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LENL</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DATA</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）实现内部码流控制</a:t>
            </a:r>
            <a:endPar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r>
              <a:rPr lang="zh-CN" altLang="en-US" sz="1800" b="1" dirty="0">
                <a:solidFill>
                  <a:srgbClr val="112F70"/>
                </a:solidFill>
                <a:latin typeface="微软雅黑" panose="020B0503020204020204" charset="-122"/>
                <a:ea typeface="微软雅黑" panose="020B0503020204020204" charset="-122"/>
                <a:sym typeface="思源黑体 2 Bold" panose="020B0800000000000000" charset="-122"/>
              </a:rPr>
              <a:t>位置计数器，</a:t>
            </a:r>
            <a:r>
              <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解析</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SOF</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采样精度、图像高宽、色彩通道数、水平采样因子，垂直采样因子</a:t>
            </a:r>
            <a:endPar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3" name="图片 12"/>
          <p:cNvPicPr>
            <a:picLocks noChangeAspect="1"/>
          </p:cNvPicPr>
          <p:nvPr/>
        </p:nvPicPr>
        <p:blipFill>
          <a:blip r:embed="rId3"/>
          <a:stretch>
            <a:fillRect/>
          </a:stretch>
        </p:blipFill>
        <p:spPr>
          <a:xfrm>
            <a:off x="7248338" y="1669415"/>
            <a:ext cx="10396814" cy="4179336"/>
          </a:xfrm>
          <a:prstGeom prst="rect">
            <a:avLst/>
          </a:prstGeom>
        </p:spPr>
      </p:pic>
      <p:pic>
        <p:nvPicPr>
          <p:cNvPr id="17" name="图片 16"/>
          <p:cNvPicPr>
            <a:picLocks noChangeAspect="1"/>
          </p:cNvPicPr>
          <p:nvPr/>
        </p:nvPicPr>
        <p:blipFill>
          <a:blip r:embed="rId4"/>
          <a:stretch>
            <a:fillRect/>
          </a:stretch>
        </p:blipFill>
        <p:spPr>
          <a:xfrm>
            <a:off x="8007350" y="2397630"/>
            <a:ext cx="5632450" cy="6448747"/>
          </a:xfrm>
          <a:prstGeom prst="rect">
            <a:avLst/>
          </a:prstGeom>
        </p:spPr>
      </p:pic>
      <p:pic>
        <p:nvPicPr>
          <p:cNvPr id="25" name="图片 24"/>
          <p:cNvPicPr>
            <a:picLocks noChangeAspect="1"/>
          </p:cNvPicPr>
          <p:nvPr/>
        </p:nvPicPr>
        <p:blipFill>
          <a:blip r:embed="rId5"/>
          <a:stretch>
            <a:fillRect/>
          </a:stretch>
        </p:blipFill>
        <p:spPr>
          <a:xfrm>
            <a:off x="8774345" y="808890"/>
            <a:ext cx="7344800" cy="7068536"/>
          </a:xfrm>
          <a:prstGeom prst="rect">
            <a:avLst/>
          </a:prstGeom>
        </p:spPr>
      </p:pic>
      <p:pic>
        <p:nvPicPr>
          <p:cNvPr id="27" name="图片 26"/>
          <p:cNvPicPr>
            <a:picLocks noChangeAspect="1"/>
          </p:cNvPicPr>
          <p:nvPr/>
        </p:nvPicPr>
        <p:blipFill>
          <a:blip r:embed="rId6"/>
          <a:stretch>
            <a:fillRect/>
          </a:stretch>
        </p:blipFill>
        <p:spPr>
          <a:xfrm>
            <a:off x="187663" y="7356303"/>
            <a:ext cx="17899973" cy="2391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txBody>
          <a:bodyPr/>
          <a:lstStyle/>
          <a:p>
            <a:r>
              <a:rPr lang="en-US" altLang="zh-CN"/>
              <a:t>1</a:t>
            </a:r>
            <a:endParaRPr lang="en-US" altLang="zh-CN"/>
          </a:p>
        </p:txBody>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9" name="TextBox 9"/>
          <p:cNvSpPr txBox="1"/>
          <p:nvPr/>
        </p:nvSpPr>
        <p:spPr>
          <a:xfrm>
            <a:off x="5410097" y="349295"/>
            <a:ext cx="7467806" cy="723265"/>
          </a:xfrm>
          <a:prstGeom prst="rect">
            <a:avLst/>
          </a:prstGeom>
        </p:spPr>
        <p:txBody>
          <a:bodyPr lIns="0" tIns="0" rIns="0" bIns="0" rtlCol="0" anchor="t">
            <a:spAutoFit/>
          </a:bodyPr>
          <a:lstStyle/>
          <a:p>
            <a:pPr algn="ctr">
              <a:lnSpc>
                <a:spcPts val="5640"/>
              </a:lnSpc>
            </a:pPr>
            <a:r>
              <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创新部分</a:t>
            </a:r>
            <a:endPar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3" name="TextBox 13"/>
          <p:cNvSpPr txBox="1"/>
          <p:nvPr>
            <p:custDataLst>
              <p:tags r:id="rId2"/>
            </p:custDataLst>
          </p:nvPr>
        </p:nvSpPr>
        <p:spPr>
          <a:xfrm>
            <a:off x="76200" y="1562100"/>
            <a:ext cx="5711190" cy="560070"/>
          </a:xfrm>
          <a:prstGeom prst="rect">
            <a:avLst/>
          </a:prstGeom>
        </p:spPr>
        <p:txBody>
          <a:bodyPr wrap="square" lIns="0" tIns="0" rIns="0" bIns="0" rtlCol="0" anchor="t">
            <a:spAutoFit/>
          </a:bodyPr>
          <a:lstStyle/>
          <a:p>
            <a:pPr algn="ctr">
              <a:lnSpc>
                <a:spcPts val="4370"/>
              </a:lnSpc>
            </a:pPr>
            <a:r>
              <a:rPr 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3.SD</a:t>
            </a:r>
            <a:r>
              <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卡读地址选取和图片更改</a:t>
            </a:r>
            <a:endPar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9" name="文本框 28"/>
          <p:cNvSpPr txBox="1"/>
          <p:nvPr/>
        </p:nvSpPr>
        <p:spPr>
          <a:xfrm>
            <a:off x="5257800" y="8039100"/>
            <a:ext cx="6096000" cy="1985010"/>
          </a:xfrm>
          <a:prstGeom prst="rect">
            <a:avLst/>
          </a:prstGeom>
          <a:noFill/>
        </p:spPr>
        <p:txBody>
          <a:bodyPr wrap="square" rtlCol="0">
            <a:noAutofit/>
          </a:bodyPr>
          <a:lstStyle/>
          <a:p>
            <a:r>
              <a:rPr lang="en-US" altLang="zh-CN" sz="2800">
                <a:latin typeface="宋体" panose="02010600030101010101" pitchFamily="2" charset="-122"/>
                <a:ea typeface="宋体" panose="02010600030101010101" pitchFamily="2" charset="-122"/>
                <a:cs typeface="宋体" panose="02010600030101010101" pitchFamily="2" charset="-122"/>
              </a:rPr>
              <a:t>  </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10" name="图片 11" descr="70ace0807e1f45b998275c9183054f66"/>
          <p:cNvPicPr>
            <a:picLocks noChangeAspect="1"/>
          </p:cNvPicPr>
          <p:nvPr/>
        </p:nvPicPr>
        <p:blipFill>
          <a:blip r:embed="rId3"/>
          <a:stretch>
            <a:fillRect/>
          </a:stretch>
        </p:blipFill>
        <p:spPr>
          <a:xfrm>
            <a:off x="2895600" y="2552700"/>
            <a:ext cx="8924925" cy="2283460"/>
          </a:xfrm>
          <a:prstGeom prst="rect">
            <a:avLst/>
          </a:prstGeom>
        </p:spPr>
      </p:pic>
      <p:pic>
        <p:nvPicPr>
          <p:cNvPr id="14" name="图片 10" descr="12798aedfcb814bf9b687b4b9d031268"/>
          <p:cNvPicPr>
            <a:picLocks noChangeAspect="1"/>
          </p:cNvPicPr>
          <p:nvPr/>
        </p:nvPicPr>
        <p:blipFill>
          <a:blip r:embed="rId4"/>
          <a:stretch>
            <a:fillRect/>
          </a:stretch>
        </p:blipFill>
        <p:spPr>
          <a:xfrm>
            <a:off x="8382000" y="6047105"/>
            <a:ext cx="6111875" cy="781050"/>
          </a:xfrm>
          <a:prstGeom prst="rect">
            <a:avLst/>
          </a:prstGeom>
        </p:spPr>
      </p:pic>
      <p:pic>
        <p:nvPicPr>
          <p:cNvPr id="15" name="图片 12" descr="6067a5b4291d8a19f0529ed7d95eaeb1"/>
          <p:cNvPicPr>
            <a:picLocks noChangeAspect="1"/>
          </p:cNvPicPr>
          <p:nvPr/>
        </p:nvPicPr>
        <p:blipFill>
          <a:blip r:embed="rId5"/>
          <a:stretch>
            <a:fillRect/>
          </a:stretch>
        </p:blipFill>
        <p:spPr>
          <a:xfrm>
            <a:off x="1600200" y="5295900"/>
            <a:ext cx="5884545" cy="2680970"/>
          </a:xfrm>
          <a:prstGeom prst="rect">
            <a:avLst/>
          </a:prstGeom>
        </p:spPr>
      </p:pic>
      <p:sp>
        <p:nvSpPr>
          <p:cNvPr id="16" name="文本框 15"/>
          <p:cNvSpPr txBox="1"/>
          <p:nvPr/>
        </p:nvSpPr>
        <p:spPr>
          <a:xfrm>
            <a:off x="5867400" y="8436610"/>
            <a:ext cx="6805295" cy="1179830"/>
          </a:xfrm>
          <a:prstGeom prst="rect">
            <a:avLst/>
          </a:prstGeom>
          <a:noFill/>
        </p:spPr>
        <p:txBody>
          <a:bodyPr wrap="square" rtlCol="0">
            <a:noAutofit/>
          </a:bodyPr>
          <a:lstStyle/>
          <a:p>
            <a:r>
              <a:rPr lang="en-US" altLang="zh-CN"/>
              <a:t>  </a:t>
            </a:r>
            <a:r>
              <a:rPr lang="zh-CN" altLang="en-US"/>
              <a:t>从</a:t>
            </a:r>
            <a:r>
              <a:rPr lang="en-US" altLang="zh-CN"/>
              <a:t>WINHEX</a:t>
            </a:r>
            <a:r>
              <a:rPr lang="zh-CN" altLang="en-US"/>
              <a:t>软件中，可以容易得到需要显示的两个图片的地址位置，将两个地址位置给入</a:t>
            </a:r>
            <a:r>
              <a:rPr lang="en-US" altLang="zh-CN"/>
              <a:t>verilog</a:t>
            </a:r>
            <a:r>
              <a:rPr lang="zh-CN" altLang="en-US"/>
              <a:t>代码中。然后绑定按键，通过按键状态来改变读取地址的位置，可以实现两张图片的切换。</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txBody>
          <a:bodyPr/>
          <a:lstStyle/>
          <a:p>
            <a:r>
              <a:rPr lang="en-US" altLang="zh-CN"/>
              <a:t>1</a:t>
            </a:r>
            <a:endParaRPr lang="en-US" altLang="zh-CN"/>
          </a:p>
        </p:txBody>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9" name="TextBox 9"/>
          <p:cNvSpPr txBox="1"/>
          <p:nvPr/>
        </p:nvSpPr>
        <p:spPr>
          <a:xfrm>
            <a:off x="5410097" y="349295"/>
            <a:ext cx="7467806" cy="723265"/>
          </a:xfrm>
          <a:prstGeom prst="rect">
            <a:avLst/>
          </a:prstGeom>
        </p:spPr>
        <p:txBody>
          <a:bodyPr lIns="0" tIns="0" rIns="0" bIns="0" rtlCol="0" anchor="t">
            <a:spAutoFit/>
          </a:bodyPr>
          <a:lstStyle/>
          <a:p>
            <a:pPr algn="ctr">
              <a:lnSpc>
                <a:spcPts val="5640"/>
              </a:lnSpc>
            </a:pPr>
            <a:r>
              <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创新部分</a:t>
            </a:r>
            <a:endParaRPr lang="zh-CN" alt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13" name="TextBox 13"/>
          <p:cNvSpPr txBox="1"/>
          <p:nvPr>
            <p:custDataLst>
              <p:tags r:id="rId2"/>
            </p:custDataLst>
          </p:nvPr>
        </p:nvSpPr>
        <p:spPr>
          <a:xfrm>
            <a:off x="76200" y="1562100"/>
            <a:ext cx="5711190" cy="560070"/>
          </a:xfrm>
          <a:prstGeom prst="rect">
            <a:avLst/>
          </a:prstGeom>
        </p:spPr>
        <p:txBody>
          <a:bodyPr wrap="square" lIns="0" tIns="0" rIns="0" bIns="0" rtlCol="0" anchor="t">
            <a:spAutoFit/>
          </a:bodyPr>
          <a:lstStyle/>
          <a:p>
            <a:pPr algn="ctr">
              <a:lnSpc>
                <a:spcPts val="4370"/>
              </a:lnSpc>
            </a:pPr>
            <a:r>
              <a:rPr 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3.</a:t>
            </a:r>
            <a:r>
              <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实验结果</a:t>
            </a:r>
            <a:endParaRPr lang="zh-CN" altLang="en-US" sz="2800" b="1">
              <a:solidFill>
                <a:schemeClr val="tx1"/>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29" name="文本框 28"/>
          <p:cNvSpPr txBox="1"/>
          <p:nvPr/>
        </p:nvSpPr>
        <p:spPr>
          <a:xfrm>
            <a:off x="5257800" y="8420100"/>
            <a:ext cx="6096000" cy="1985010"/>
          </a:xfrm>
          <a:prstGeom prst="rect">
            <a:avLst/>
          </a:prstGeom>
          <a:noFill/>
        </p:spPr>
        <p:txBody>
          <a:bodyPr wrap="square" rtlCol="0">
            <a:noAutofit/>
          </a:bodyPr>
          <a:lstStyle/>
          <a:p>
            <a:r>
              <a:rPr lang="en-US" altLang="zh-CN" sz="2800">
                <a:latin typeface="宋体" panose="02010600030101010101" pitchFamily="2" charset="-122"/>
                <a:ea typeface="宋体" panose="02010600030101010101" pitchFamily="2" charset="-122"/>
                <a:cs typeface="宋体" panose="02010600030101010101" pitchFamily="2" charset="-122"/>
              </a:rPr>
              <a:t>  </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11" name="图片 4" descr="IMG_256"/>
          <p:cNvPicPr>
            <a:picLocks noChangeAspect="1"/>
          </p:cNvPicPr>
          <p:nvPr/>
        </p:nvPicPr>
        <p:blipFill>
          <a:blip r:embed="rId3"/>
          <a:stretch>
            <a:fillRect/>
          </a:stretch>
        </p:blipFill>
        <p:spPr>
          <a:xfrm rot="10800000" flipH="1" flipV="1">
            <a:off x="2743200" y="3238500"/>
            <a:ext cx="4998085" cy="3479800"/>
          </a:xfrm>
          <a:prstGeom prst="rect">
            <a:avLst/>
          </a:prstGeom>
          <a:noFill/>
          <a:ln w="9525">
            <a:noFill/>
          </a:ln>
        </p:spPr>
      </p:pic>
      <p:pic>
        <p:nvPicPr>
          <p:cNvPr id="12" name="图片 1" descr="IMG_256"/>
          <p:cNvPicPr>
            <a:picLocks noChangeAspect="1"/>
          </p:cNvPicPr>
          <p:nvPr/>
        </p:nvPicPr>
        <p:blipFill>
          <a:blip r:embed="rId4"/>
          <a:stretch>
            <a:fillRect/>
          </a:stretch>
        </p:blipFill>
        <p:spPr>
          <a:xfrm>
            <a:off x="9677400" y="3314700"/>
            <a:ext cx="5476240" cy="381889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9876285"/>
            <a:ext cx="18288000" cy="470473"/>
            <a:chOff x="0" y="0"/>
            <a:chExt cx="4977748" cy="128057"/>
          </a:xfrm>
        </p:grpSpPr>
        <p:sp>
          <p:nvSpPr>
            <p:cNvPr id="4" name="Freeform 4"/>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5" name="TextBox 5"/>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0"/>
            <a:ext cx="18288000" cy="1412964"/>
            <a:chOff x="0" y="0"/>
            <a:chExt cx="4977748" cy="384590"/>
          </a:xfrm>
        </p:grpSpPr>
        <p:sp>
          <p:nvSpPr>
            <p:cNvPr id="7" name="Freeform 7"/>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8" name="TextBox 8"/>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sp>
        <p:nvSpPr>
          <p:cNvPr id="12" name="Freeform 12"/>
          <p:cNvSpPr/>
          <p:nvPr/>
        </p:nvSpPr>
        <p:spPr>
          <a:xfrm>
            <a:off x="6275965" y="7269892"/>
            <a:ext cx="345402" cy="367938"/>
          </a:xfrm>
          <a:custGeom>
            <a:avLst/>
            <a:gdLst/>
            <a:ahLst/>
            <a:cxnLst/>
            <a:rect l="l" t="t" r="r" b="b"/>
            <a:pathLst>
              <a:path w="345402" h="367938">
                <a:moveTo>
                  <a:pt x="0" y="0"/>
                </a:moveTo>
                <a:lnTo>
                  <a:pt x="345402" y="0"/>
                </a:lnTo>
                <a:lnTo>
                  <a:pt x="345402" y="367939"/>
                </a:lnTo>
                <a:lnTo>
                  <a:pt x="0" y="36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953066" y="5501214"/>
            <a:ext cx="16381869" cy="1909445"/>
          </a:xfrm>
          <a:prstGeom prst="rect">
            <a:avLst/>
          </a:prstGeom>
        </p:spPr>
        <p:txBody>
          <a:bodyPr lIns="0" tIns="0" rIns="0" bIns="0" rtlCol="0" anchor="t">
            <a:spAutoFit/>
          </a:bodyPr>
          <a:lstStyle/>
          <a:p>
            <a:pPr algn="ctr">
              <a:lnSpc>
                <a:spcPts val="14890"/>
              </a:lnSpc>
            </a:pPr>
            <a:r>
              <a:rPr lang="zh-CN" altLang="en-US" sz="10715" b="1">
                <a:solidFill>
                  <a:srgbClr val="1E1E1E"/>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rPr>
              <a:t>感谢观看</a:t>
            </a:r>
            <a:endParaRPr lang="zh-CN" altLang="en-US" sz="10715" b="1">
              <a:solidFill>
                <a:srgbClr val="1E1E1E"/>
              </a:solidFill>
              <a:latin typeface="思源黑体 2 Heavy" panose="020B0A00000000000000" charset="-122"/>
              <a:ea typeface="思源黑体 2 Heavy" panose="020B0A00000000000000" charset="-122"/>
              <a:cs typeface="思源黑体 2 Heavy" panose="020B0A00000000000000" charset="-122"/>
              <a:sym typeface="思源黑体 2 Heavy" panose="020B0A00000000000000" charset="-122"/>
            </a:endParaRPr>
          </a:p>
        </p:txBody>
      </p:sp>
      <p:sp>
        <p:nvSpPr>
          <p:cNvPr id="22" name="TextBox 22"/>
          <p:cNvSpPr txBox="1"/>
          <p:nvPr/>
        </p:nvSpPr>
        <p:spPr>
          <a:xfrm>
            <a:off x="3899041" y="3815325"/>
            <a:ext cx="10489917" cy="1237164"/>
          </a:xfrm>
          <a:prstGeom prst="rect">
            <a:avLst/>
          </a:prstGeom>
        </p:spPr>
        <p:txBody>
          <a:bodyPr lIns="0" tIns="0" rIns="0" bIns="0" rtlCol="0" anchor="t">
            <a:spAutoFit/>
          </a:bodyPr>
          <a:lstStyle/>
          <a:p>
            <a:pPr algn="ctr">
              <a:lnSpc>
                <a:spcPts val="9175"/>
              </a:lnSpc>
            </a:pPr>
            <a:r>
              <a:rPr lang="en-US" sz="6075" b="1">
                <a:solidFill>
                  <a:srgbClr val="495CAA"/>
                </a:solidFill>
                <a:latin typeface="Akzidenz-Grotesk Medium" panose="02000603030000020004"/>
                <a:ea typeface="Akzidenz-Grotesk Medium" panose="02000603030000020004"/>
                <a:cs typeface="Akzidenz-Grotesk Medium" panose="02000603030000020004"/>
                <a:sym typeface="Akzidenz-Grotesk Medium" panose="02000603030000020004"/>
              </a:rPr>
              <a:t>THANK YOU</a:t>
            </a:r>
            <a:endParaRPr lang="en-US" sz="6075" b="1">
              <a:solidFill>
                <a:srgbClr val="495CAA"/>
              </a:solidFill>
              <a:latin typeface="Akzidenz-Grotesk Medium" panose="02000603030000020004"/>
              <a:ea typeface="Akzidenz-Grotesk Medium" panose="02000603030000020004"/>
              <a:cs typeface="Akzidenz-Grotesk Medium" panose="02000603030000020004"/>
              <a:sym typeface="Akzidenz-Grotesk Medium" panose="020006030300000200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0" y="1564640"/>
            <a:ext cx="2667000" cy="1342227"/>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jpeg_dht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9" name="文本框 8"/>
          <p:cNvSpPr txBox="1"/>
          <p:nvPr/>
        </p:nvSpPr>
        <p:spPr>
          <a:xfrm>
            <a:off x="1447800" y="2552700"/>
            <a:ext cx="6019800" cy="1785104"/>
          </a:xfrm>
          <a:prstGeom prst="rect">
            <a:avLst/>
          </a:prstGeom>
          <a:noFill/>
        </p:spPr>
        <p:txBody>
          <a:bodyPr wrap="square" rtlCol="0">
            <a:spAutoFit/>
          </a:bodyPr>
          <a:lstStyle/>
          <a:p>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2.1 </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与其他模块的协作</a:t>
            </a:r>
            <a:endPar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endParaRPr>
          </a:p>
          <a:p>
            <a:r>
              <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rPr>
              <a:t>1.</a:t>
            </a:r>
            <a:r>
              <a:rPr lang="zh-CN" altLang="en-US" sz="1800" b="1" dirty="0">
                <a:solidFill>
                  <a:srgbClr val="112F70"/>
                </a:solidFill>
                <a:latin typeface="微软雅黑" panose="020B0503020204020204" charset="-122"/>
                <a:ea typeface="微软雅黑" panose="020B0503020204020204" charset="-122"/>
                <a:sym typeface="思源黑体 2 Bold" panose="020B0800000000000000" charset="-122"/>
              </a:rPr>
              <a:t>和</a:t>
            </a:r>
            <a:r>
              <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rPr>
              <a:t>jpeg_input </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模块的协作：数据接口一直连着，靠</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valid</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接口电平使能数据流分析</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zh-CN" altLang="en-US" dirty="0"/>
          </a:p>
        </p:txBody>
      </p:sp>
      <p:pic>
        <p:nvPicPr>
          <p:cNvPr id="11" name="图片 10"/>
          <p:cNvPicPr>
            <a:picLocks noChangeAspect="1"/>
          </p:cNvPicPr>
          <p:nvPr/>
        </p:nvPicPr>
        <p:blipFill>
          <a:blip r:embed="rId3"/>
          <a:stretch>
            <a:fillRect/>
          </a:stretch>
        </p:blipFill>
        <p:spPr>
          <a:xfrm>
            <a:off x="9480263" y="1270276"/>
            <a:ext cx="8240275" cy="3534268"/>
          </a:xfrm>
          <a:prstGeom prst="rect">
            <a:avLst/>
          </a:prstGeom>
        </p:spPr>
      </p:pic>
      <p:pic>
        <p:nvPicPr>
          <p:cNvPr id="17" name="图片 16"/>
          <p:cNvPicPr>
            <a:picLocks noChangeAspect="1"/>
          </p:cNvPicPr>
          <p:nvPr/>
        </p:nvPicPr>
        <p:blipFill>
          <a:blip r:embed="rId4"/>
          <a:stretch>
            <a:fillRect/>
          </a:stretch>
        </p:blipFill>
        <p:spPr>
          <a:xfrm>
            <a:off x="-7961" y="4885598"/>
            <a:ext cx="17728499" cy="52109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0" y="1564640"/>
            <a:ext cx="2667000" cy="1342227"/>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jpeg_dht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9" name="文本框 8"/>
          <p:cNvSpPr txBox="1"/>
          <p:nvPr/>
        </p:nvSpPr>
        <p:spPr>
          <a:xfrm>
            <a:off x="1447800" y="2552700"/>
            <a:ext cx="6019800" cy="2339102"/>
          </a:xfrm>
          <a:prstGeom prst="rect">
            <a:avLst/>
          </a:prstGeom>
          <a:noFill/>
        </p:spPr>
        <p:txBody>
          <a:bodyPr wrap="square" rtlCol="0">
            <a:spAutoFit/>
          </a:bodyPr>
          <a:lstStyle/>
          <a:p>
            <a:r>
              <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rPr>
              <a:t>2.1 </a:t>
            </a:r>
            <a:r>
              <a:rPr lang="zh-CN" altLang="en-US" sz="2000" b="1" dirty="0">
                <a:solidFill>
                  <a:srgbClr val="112F70"/>
                </a:solidFill>
                <a:latin typeface="微软雅黑" panose="020B0503020204020204" charset="-122"/>
                <a:ea typeface="微软雅黑" panose="020B0503020204020204" charset="-122"/>
                <a:sym typeface="思源黑体 2 Bold" panose="020B0800000000000000" charset="-122"/>
              </a:rPr>
              <a:t>与其他模块的协作</a:t>
            </a:r>
            <a:endParaRPr lang="en-US" altLang="zh-CN" sz="2000"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endParaRPr>
          </a:p>
          <a:p>
            <a:r>
              <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rPr>
              <a:t>2. jpeg_dht</a:t>
            </a:r>
            <a:r>
              <a:rPr lang="zh-CN" altLang="en-US" sz="1800" b="1" dirty="0">
                <a:solidFill>
                  <a:srgbClr val="112F70"/>
                </a:solidFill>
                <a:latin typeface="微软雅黑" panose="020B0503020204020204" charset="-122"/>
                <a:ea typeface="微软雅黑" panose="020B0503020204020204" charset="-122"/>
                <a:sym typeface="思源黑体 2 Bold" panose="020B0800000000000000" charset="-122"/>
              </a:rPr>
              <a:t>模块负责解析文件头</a:t>
            </a:r>
            <a:endPar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endParaRPr>
          </a:p>
          <a:p>
            <a:r>
              <a:rPr lang="en-US" altLang="zh-CN" sz="1800" b="1" dirty="0">
                <a:solidFill>
                  <a:srgbClr val="112F70"/>
                </a:solidFill>
                <a:latin typeface="微软雅黑" panose="020B0503020204020204" charset="-122"/>
                <a:ea typeface="微软雅黑" panose="020B0503020204020204" charset="-122"/>
                <a:sym typeface="思源黑体 2 Bold" panose="020B0800000000000000" charset="-122"/>
              </a:rPr>
              <a:t>FFC</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4</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部分，并构建</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Huffman</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码表</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为</a:t>
            </a: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jpeg_mcu_proc</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模块解析</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SOS</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图像数据块部分提供</a:t>
            </a: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huffman</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解码</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endParaRPr lang="zh-CN" altLang="en-US" dirty="0"/>
          </a:p>
        </p:txBody>
      </p:sp>
      <p:grpSp>
        <p:nvGrpSpPr>
          <p:cNvPr id="18" name="组合 17"/>
          <p:cNvGrpSpPr/>
          <p:nvPr/>
        </p:nvGrpSpPr>
        <p:grpSpPr>
          <a:xfrm>
            <a:off x="5343040" y="1643100"/>
            <a:ext cx="9896959" cy="6319800"/>
            <a:chOff x="6519496" y="1699732"/>
            <a:chExt cx="7614618" cy="4891568"/>
          </a:xfrm>
        </p:grpSpPr>
        <p:pic>
          <p:nvPicPr>
            <p:cNvPr id="12" name="图片 11"/>
            <p:cNvPicPr>
              <a:picLocks noChangeAspect="1"/>
            </p:cNvPicPr>
            <p:nvPr/>
          </p:nvPicPr>
          <p:blipFill>
            <a:blip r:embed="rId3"/>
            <a:stretch>
              <a:fillRect/>
            </a:stretch>
          </p:blipFill>
          <p:spPr>
            <a:xfrm>
              <a:off x="6519496" y="1699732"/>
              <a:ext cx="3727876" cy="4891568"/>
            </a:xfrm>
            <a:prstGeom prst="rect">
              <a:avLst/>
            </a:prstGeom>
          </p:spPr>
        </p:pic>
        <p:pic>
          <p:nvPicPr>
            <p:cNvPr id="16" name="图片 15"/>
            <p:cNvPicPr>
              <a:picLocks noChangeAspect="1"/>
            </p:cNvPicPr>
            <p:nvPr/>
          </p:nvPicPr>
          <p:blipFill>
            <a:blip r:embed="rId4"/>
            <a:stretch>
              <a:fillRect/>
            </a:stretch>
          </p:blipFill>
          <p:spPr>
            <a:xfrm>
              <a:off x="10247372" y="1699732"/>
              <a:ext cx="3886742" cy="433448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1473545" y="2077353"/>
            <a:ext cx="4876800" cy="7775014"/>
          </a:xfrm>
          <a:prstGeom prst="rect">
            <a:avLst/>
          </a:prstGeom>
        </p:spPr>
        <p:txBody>
          <a:bodyPr wrap="square" lIns="0" tIns="0" rIns="0" bIns="0" rtlCol="0" anchor="t">
            <a:spAutoFit/>
          </a:bodyPr>
          <a:lstStyle/>
          <a:p>
            <a:pPr algn="l">
              <a:lnSpc>
                <a:spcPts val="5640"/>
              </a:lnSpc>
            </a:pP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2.2.</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可写哈夫曼表构建过程：</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1.</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表号</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位码的读取：</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total_entries_q</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(12bit) </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记录总个数</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3.</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值码的解析：</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码字按规则构建：</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加</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1</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左移一位</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i_q</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：当前处理的位数</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j_q</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当前位数的个数</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对某位无码情况的处理</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左移一位</a:t>
            </a:r>
            <a:endParaRPr lang="zh-CN" altLang="en-US"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9" name="TextBox 15"/>
          <p:cNvSpPr txBox="1"/>
          <p:nvPr/>
        </p:nvSpPr>
        <p:spPr>
          <a:xfrm>
            <a:off x="192741" y="1406240"/>
            <a:ext cx="2438400" cy="1342227"/>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jpeg_dht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1" name="图片 10"/>
          <p:cNvPicPr>
            <a:picLocks noChangeAspect="1"/>
          </p:cNvPicPr>
          <p:nvPr/>
        </p:nvPicPr>
        <p:blipFill>
          <a:blip r:embed="rId3"/>
          <a:stretch>
            <a:fillRect/>
          </a:stretch>
        </p:blipFill>
        <p:spPr>
          <a:xfrm>
            <a:off x="5257800" y="3367730"/>
            <a:ext cx="11102359" cy="2075207"/>
          </a:xfrm>
          <a:prstGeom prst="rect">
            <a:avLst/>
          </a:prstGeom>
        </p:spPr>
      </p:pic>
      <p:pic>
        <p:nvPicPr>
          <p:cNvPr id="13" name="图片 12"/>
          <p:cNvPicPr>
            <a:picLocks noChangeAspect="1"/>
          </p:cNvPicPr>
          <p:nvPr/>
        </p:nvPicPr>
        <p:blipFill>
          <a:blip r:embed="rId4"/>
          <a:stretch>
            <a:fillRect/>
          </a:stretch>
        </p:blipFill>
        <p:spPr>
          <a:xfrm>
            <a:off x="4724400" y="5471875"/>
            <a:ext cx="7163800" cy="2667372"/>
          </a:xfrm>
          <a:prstGeom prst="rect">
            <a:avLst/>
          </a:prstGeom>
        </p:spPr>
      </p:pic>
      <p:pic>
        <p:nvPicPr>
          <p:cNvPr id="17" name="图片 16"/>
          <p:cNvPicPr>
            <a:picLocks noChangeAspect="1"/>
          </p:cNvPicPr>
          <p:nvPr/>
        </p:nvPicPr>
        <p:blipFill>
          <a:blip r:embed="rId5"/>
          <a:stretch>
            <a:fillRect/>
          </a:stretch>
        </p:blipFill>
        <p:spPr>
          <a:xfrm>
            <a:off x="4724400" y="8168184"/>
            <a:ext cx="5181600" cy="1491845"/>
          </a:xfrm>
          <a:prstGeom prst="rect">
            <a:avLst/>
          </a:prstGeom>
        </p:spPr>
      </p:pic>
      <p:pic>
        <p:nvPicPr>
          <p:cNvPr id="21" name="图片 20"/>
          <p:cNvPicPr>
            <a:picLocks noChangeAspect="1"/>
          </p:cNvPicPr>
          <p:nvPr/>
        </p:nvPicPr>
        <p:blipFill>
          <a:blip r:embed="rId6"/>
          <a:stretch>
            <a:fillRect/>
          </a:stretch>
        </p:blipFill>
        <p:spPr>
          <a:xfrm>
            <a:off x="5105400" y="-82840"/>
            <a:ext cx="7630590" cy="34104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txBody>
          <a:bodyPr/>
          <a:lstStyle/>
          <a:p>
            <a:endParaRPr lang="zh-CN" altLang="en-US"/>
          </a:p>
        </p:txBody>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76200" y="1350737"/>
            <a:ext cx="7270750" cy="1342227"/>
          </a:xfrm>
          <a:prstGeom prst="rect">
            <a:avLst/>
          </a:prstGeom>
        </p:spPr>
        <p:txBody>
          <a:bodyPr wrap="square" lIns="0" tIns="0" rIns="0" bIns="0" rtlCol="0" anchor="t">
            <a:spAutoFit/>
          </a:bodyPr>
          <a:lstStyle/>
          <a:p>
            <a:pPr algn="l">
              <a:lnSpc>
                <a:spcPts val="5640"/>
              </a:lnSpc>
            </a:pP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解析过程仿真：</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pic>
        <p:nvPicPr>
          <p:cNvPr id="10" name="图片 9"/>
          <p:cNvPicPr>
            <a:picLocks noChangeAspect="1"/>
          </p:cNvPicPr>
          <p:nvPr/>
        </p:nvPicPr>
        <p:blipFill>
          <a:blip r:embed="rId3"/>
          <a:stretch>
            <a:fillRect/>
          </a:stretch>
        </p:blipFill>
        <p:spPr>
          <a:xfrm>
            <a:off x="-62753" y="2196282"/>
            <a:ext cx="18288000" cy="4910037"/>
          </a:xfrm>
          <a:prstGeom prst="rect">
            <a:avLst/>
          </a:prstGeom>
        </p:spPr>
      </p:pic>
      <p:grpSp>
        <p:nvGrpSpPr>
          <p:cNvPr id="24" name="组合 23"/>
          <p:cNvGrpSpPr/>
          <p:nvPr/>
        </p:nvGrpSpPr>
        <p:grpSpPr>
          <a:xfrm>
            <a:off x="5288958" y="3648219"/>
            <a:ext cx="1226520" cy="1140120"/>
            <a:chOff x="5288958" y="3648219"/>
            <a:chExt cx="1226520" cy="1140120"/>
          </a:xfrm>
        </p:grpSpPr>
        <mc:AlternateContent xmlns:mc="http://schemas.openxmlformats.org/markup-compatibility/2006" xmlns:p14="http://schemas.microsoft.com/office/powerpoint/2010/main">
          <mc:Choice Requires="p14">
            <p:contentPart r:id="rId4" p14:bwMode="auto">
              <p14:nvContentPartPr>
                <p14:cNvPr id="11" name="墨迹 10"/>
                <p14:cNvContentPartPr/>
                <p14:nvPr/>
              </p14:nvContentPartPr>
              <p14:xfrm>
                <a:off x="5288958" y="4367139"/>
                <a:ext cx="422640" cy="421200"/>
              </p14:xfrm>
            </p:contentPart>
          </mc:Choice>
          <mc:Fallback xmlns="">
            <p:pic>
              <p:nvPicPr>
                <p:cNvPr id="11" name="墨迹 10"/>
              </p:nvPicPr>
              <p:blipFill>
                <a:blip r:embed="rId5"/>
              </p:blipFill>
              <p:spPr>
                <a:xfrm>
                  <a:off x="5288958" y="4367139"/>
                  <a:ext cx="422640" cy="4212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2" name="墨迹 11"/>
                <p14:cNvContentPartPr/>
                <p14:nvPr/>
              </p14:nvContentPartPr>
              <p14:xfrm>
                <a:off x="5494878" y="3666579"/>
                <a:ext cx="209160" cy="25560"/>
              </p14:xfrm>
            </p:contentPart>
          </mc:Choice>
          <mc:Fallback xmlns="">
            <p:pic>
              <p:nvPicPr>
                <p:cNvPr id="12" name="墨迹 11"/>
              </p:nvPicPr>
              <p:blipFill>
                <a:blip r:embed="rId7"/>
              </p:blipFill>
              <p:spPr>
                <a:xfrm>
                  <a:off x="5494878" y="3666579"/>
                  <a:ext cx="209160" cy="255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墨迹 12"/>
                <p14:cNvContentPartPr/>
                <p14:nvPr/>
              </p14:nvContentPartPr>
              <p14:xfrm>
                <a:off x="5566158" y="3693219"/>
                <a:ext cx="117720" cy="406800"/>
              </p14:xfrm>
            </p:contentPart>
          </mc:Choice>
          <mc:Fallback xmlns="">
            <p:pic>
              <p:nvPicPr>
                <p:cNvPr id="13" name="墨迹 12"/>
              </p:nvPicPr>
              <p:blipFill>
                <a:blip r:embed="rId9"/>
              </p:blipFill>
              <p:spPr>
                <a:xfrm>
                  <a:off x="5566158" y="3693219"/>
                  <a:ext cx="117720" cy="4068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6" name="墨迹 15"/>
                <p14:cNvContentPartPr/>
                <p14:nvPr/>
              </p14:nvContentPartPr>
              <p14:xfrm>
                <a:off x="5691798" y="3860979"/>
                <a:ext cx="188280" cy="157320"/>
              </p14:xfrm>
            </p:contentPart>
          </mc:Choice>
          <mc:Fallback xmlns="">
            <p:pic>
              <p:nvPicPr>
                <p:cNvPr id="16" name="墨迹 15"/>
              </p:nvPicPr>
              <p:blipFill>
                <a:blip r:embed="rId11"/>
              </p:blipFill>
              <p:spPr>
                <a:xfrm>
                  <a:off x="5691798" y="3860979"/>
                  <a:ext cx="188280" cy="15732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7" name="墨迹 16"/>
                <p14:cNvContentPartPr/>
                <p14:nvPr/>
              </p14:nvContentPartPr>
              <p14:xfrm>
                <a:off x="5964678" y="3648219"/>
                <a:ext cx="50760" cy="334800"/>
              </p14:xfrm>
            </p:contentPart>
          </mc:Choice>
          <mc:Fallback xmlns="">
            <p:pic>
              <p:nvPicPr>
                <p:cNvPr id="17" name="墨迹 16"/>
              </p:nvPicPr>
              <p:blipFill>
                <a:blip r:embed="rId13"/>
              </p:blipFill>
              <p:spPr>
                <a:xfrm>
                  <a:off x="5964678" y="3648219"/>
                  <a:ext cx="50760" cy="3348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8" name="墨迹 17"/>
                <p14:cNvContentPartPr/>
                <p14:nvPr/>
              </p14:nvContentPartPr>
              <p14:xfrm>
                <a:off x="5987718" y="3845499"/>
                <a:ext cx="144720" cy="152640"/>
              </p14:xfrm>
            </p:contentPart>
          </mc:Choice>
          <mc:Fallback xmlns="">
            <p:pic>
              <p:nvPicPr>
                <p:cNvPr id="18" name="墨迹 17"/>
              </p:nvPicPr>
              <p:blipFill>
                <a:blip r:embed="rId15"/>
              </p:blipFill>
              <p:spPr>
                <a:xfrm>
                  <a:off x="5987718" y="3845499"/>
                  <a:ext cx="144720" cy="15264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9" name="墨迹 18"/>
                <p14:cNvContentPartPr/>
                <p14:nvPr/>
              </p14:nvContentPartPr>
              <p14:xfrm>
                <a:off x="6221358" y="3675579"/>
                <a:ext cx="98640" cy="379080"/>
              </p14:xfrm>
            </p:contentPart>
          </mc:Choice>
          <mc:Fallback xmlns="">
            <p:pic>
              <p:nvPicPr>
                <p:cNvPr id="19" name="墨迹 18"/>
              </p:nvPicPr>
              <p:blipFill>
                <a:blip r:embed="rId17"/>
              </p:blipFill>
              <p:spPr>
                <a:xfrm>
                  <a:off x="6221358" y="3675579"/>
                  <a:ext cx="98640" cy="3790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0" name="墨迹 19"/>
                <p14:cNvContentPartPr/>
                <p14:nvPr/>
              </p14:nvContentPartPr>
              <p14:xfrm>
                <a:off x="6364638" y="3871059"/>
                <a:ext cx="150840" cy="181440"/>
              </p14:xfrm>
            </p:contentPart>
          </mc:Choice>
          <mc:Fallback xmlns="">
            <p:pic>
              <p:nvPicPr>
                <p:cNvPr id="20" name="墨迹 19"/>
              </p:nvPicPr>
              <p:blipFill>
                <a:blip r:embed="rId19"/>
              </p:blipFill>
              <p:spPr>
                <a:xfrm>
                  <a:off x="6364638" y="3871059"/>
                  <a:ext cx="150840" cy="18144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2" name="墨迹 21"/>
                <p14:cNvContentPartPr/>
                <p14:nvPr/>
              </p14:nvContentPartPr>
              <p14:xfrm>
                <a:off x="5651838" y="4213419"/>
                <a:ext cx="94680" cy="160200"/>
              </p14:xfrm>
            </p:contentPart>
          </mc:Choice>
          <mc:Fallback xmlns="">
            <p:pic>
              <p:nvPicPr>
                <p:cNvPr id="22" name="墨迹 21"/>
              </p:nvPicPr>
              <p:blipFill>
                <a:blip r:embed="rId21"/>
              </p:blipFill>
              <p:spPr>
                <a:xfrm>
                  <a:off x="5651838" y="4213419"/>
                  <a:ext cx="94680" cy="1602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墨迹 22"/>
                <p14:cNvContentPartPr/>
                <p14:nvPr/>
              </p14:nvContentPartPr>
              <p14:xfrm>
                <a:off x="5692518" y="4172379"/>
                <a:ext cx="125640" cy="94680"/>
              </p14:xfrm>
            </p:contentPart>
          </mc:Choice>
          <mc:Fallback xmlns="">
            <p:pic>
              <p:nvPicPr>
                <p:cNvPr id="23" name="墨迹 22"/>
              </p:nvPicPr>
              <p:blipFill>
                <a:blip r:embed="rId23"/>
              </p:blipFill>
              <p:spPr>
                <a:xfrm>
                  <a:off x="5692518" y="4172379"/>
                  <a:ext cx="125640" cy="94680"/>
                </a:xfrm>
                <a:prstGeom prst="rect"/>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1473544" y="2077353"/>
            <a:ext cx="9346855" cy="4902432"/>
          </a:xfrm>
          <a:prstGeom prst="rect">
            <a:avLst/>
          </a:prstGeom>
        </p:spPr>
        <p:txBody>
          <a:bodyPr wrap="square" lIns="0" tIns="0" rIns="0" bIns="0" rtlCol="0" anchor="t">
            <a:spAutoFit/>
          </a:bodyPr>
          <a:lstStyle/>
          <a:p>
            <a:pPr algn="l">
              <a:lnSpc>
                <a:spcPts val="5640"/>
              </a:lnSpc>
            </a:pP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2.2.</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可写哈夫曼表构建过程：</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5.</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构建查找表</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创建的</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ram</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大小为</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8×1024</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，最多可存</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1024</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个码</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next_ptr_q</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自增 将值表的内容依次写入</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（由于</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ram</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大小 </a:t>
            </a: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lookup_addr_r</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实际只需要</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10</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位，使用</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16</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位也许为了扩展）</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9" name="TextBox 15"/>
          <p:cNvSpPr txBox="1"/>
          <p:nvPr/>
        </p:nvSpPr>
        <p:spPr>
          <a:xfrm>
            <a:off x="192741" y="1406240"/>
            <a:ext cx="2438400" cy="1342227"/>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jpeg_dht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1" name="图片 10"/>
          <p:cNvPicPr>
            <a:picLocks noChangeAspect="1"/>
          </p:cNvPicPr>
          <p:nvPr/>
        </p:nvPicPr>
        <p:blipFill>
          <a:blip r:embed="rId3"/>
          <a:stretch>
            <a:fillRect/>
          </a:stretch>
        </p:blipFill>
        <p:spPr>
          <a:xfrm>
            <a:off x="6524019" y="3103997"/>
            <a:ext cx="4334480" cy="19910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17485" b="-33790"/>
            </a:stretch>
          </a:blipFill>
        </p:spPr>
      </p:sp>
      <p:grpSp>
        <p:nvGrpSpPr>
          <p:cNvPr id="3" name="Group 3"/>
          <p:cNvGrpSpPr/>
          <p:nvPr/>
        </p:nvGrpSpPr>
        <p:grpSpPr>
          <a:xfrm>
            <a:off x="0" y="0"/>
            <a:ext cx="18288000" cy="1412964"/>
            <a:chOff x="0" y="0"/>
            <a:chExt cx="4977748" cy="384590"/>
          </a:xfrm>
        </p:grpSpPr>
        <p:sp>
          <p:nvSpPr>
            <p:cNvPr id="4" name="Freeform 4"/>
            <p:cNvSpPr/>
            <p:nvPr/>
          </p:nvSpPr>
          <p:spPr>
            <a:xfrm>
              <a:off x="0" y="0"/>
              <a:ext cx="4977748" cy="384590"/>
            </a:xfrm>
            <a:custGeom>
              <a:avLst/>
              <a:gdLst/>
              <a:ahLst/>
              <a:cxnLst/>
              <a:rect l="l" t="t" r="r" b="b"/>
              <a:pathLst>
                <a:path w="4977748" h="384590">
                  <a:moveTo>
                    <a:pt x="0" y="0"/>
                  </a:moveTo>
                  <a:lnTo>
                    <a:pt x="4977748" y="0"/>
                  </a:lnTo>
                  <a:lnTo>
                    <a:pt x="4977748" y="384590"/>
                  </a:lnTo>
                  <a:lnTo>
                    <a:pt x="0" y="384590"/>
                  </a:lnTo>
                  <a:close/>
                </a:path>
              </a:pathLst>
            </a:custGeom>
            <a:solidFill>
              <a:srgbClr val="495CAA"/>
            </a:solidFill>
          </p:spPr>
        </p:sp>
        <p:sp>
          <p:nvSpPr>
            <p:cNvPr id="5" name="TextBox 5"/>
            <p:cNvSpPr txBox="1"/>
            <p:nvPr/>
          </p:nvSpPr>
          <p:spPr>
            <a:xfrm>
              <a:off x="0" y="-57150"/>
              <a:ext cx="4977748" cy="441740"/>
            </a:xfrm>
            <a:prstGeom prst="rect">
              <a:avLst/>
            </a:prstGeom>
          </p:spPr>
          <p:txBody>
            <a:bodyPr lIns="50800" tIns="50800" rIns="50800" bIns="50800" rtlCol="0" anchor="ctr"/>
            <a:lstStyle/>
            <a:p>
              <a:pPr algn="ctr">
                <a:lnSpc>
                  <a:spcPts val="3210"/>
                </a:lnSpc>
              </a:pPr>
            </a:p>
          </p:txBody>
        </p:sp>
      </p:grpSp>
      <p:grpSp>
        <p:nvGrpSpPr>
          <p:cNvPr id="6" name="Group 6"/>
          <p:cNvGrpSpPr/>
          <p:nvPr/>
        </p:nvGrpSpPr>
        <p:grpSpPr>
          <a:xfrm>
            <a:off x="0" y="9876285"/>
            <a:ext cx="18288000" cy="470473"/>
            <a:chOff x="0" y="0"/>
            <a:chExt cx="4977748" cy="128057"/>
          </a:xfrm>
        </p:grpSpPr>
        <p:sp>
          <p:nvSpPr>
            <p:cNvPr id="7" name="Freeform 7"/>
            <p:cNvSpPr/>
            <p:nvPr/>
          </p:nvSpPr>
          <p:spPr>
            <a:xfrm>
              <a:off x="0" y="0"/>
              <a:ext cx="4977748" cy="128057"/>
            </a:xfrm>
            <a:custGeom>
              <a:avLst/>
              <a:gdLst/>
              <a:ahLst/>
              <a:cxnLst/>
              <a:rect l="l" t="t" r="r" b="b"/>
              <a:pathLst>
                <a:path w="4977748" h="128057">
                  <a:moveTo>
                    <a:pt x="0" y="0"/>
                  </a:moveTo>
                  <a:lnTo>
                    <a:pt x="4977748" y="0"/>
                  </a:lnTo>
                  <a:lnTo>
                    <a:pt x="4977748" y="128057"/>
                  </a:lnTo>
                  <a:lnTo>
                    <a:pt x="0" y="128057"/>
                  </a:lnTo>
                  <a:close/>
                </a:path>
              </a:pathLst>
            </a:custGeom>
            <a:solidFill>
              <a:srgbClr val="495CAA"/>
            </a:solidFill>
          </p:spPr>
        </p:sp>
        <p:sp>
          <p:nvSpPr>
            <p:cNvPr id="8" name="TextBox 8"/>
            <p:cNvSpPr txBox="1"/>
            <p:nvPr/>
          </p:nvSpPr>
          <p:spPr>
            <a:xfrm>
              <a:off x="0" y="-57150"/>
              <a:ext cx="4977748" cy="185207"/>
            </a:xfrm>
            <a:prstGeom prst="rect">
              <a:avLst/>
            </a:prstGeom>
          </p:spPr>
          <p:txBody>
            <a:bodyPr lIns="50800" tIns="50800" rIns="50800" bIns="50800" rtlCol="0" anchor="ctr"/>
            <a:lstStyle/>
            <a:p>
              <a:pPr algn="ctr">
                <a:lnSpc>
                  <a:spcPts val="3210"/>
                </a:lnSpc>
              </a:pPr>
            </a:p>
          </p:txBody>
        </p:sp>
      </p:grpSp>
      <p:sp>
        <p:nvSpPr>
          <p:cNvPr id="15" name="TextBox 15"/>
          <p:cNvSpPr txBox="1"/>
          <p:nvPr/>
        </p:nvSpPr>
        <p:spPr>
          <a:xfrm>
            <a:off x="5410097" y="358820"/>
            <a:ext cx="7467806" cy="714375"/>
          </a:xfrm>
          <a:prstGeom prst="rect">
            <a:avLst/>
          </a:prstGeom>
        </p:spPr>
        <p:txBody>
          <a:bodyPr lIns="0" tIns="0" rIns="0" bIns="0" rtlCol="0" anchor="t">
            <a:spAutoFit/>
          </a:bodyPr>
          <a:lstStyle/>
          <a:p>
            <a:pPr algn="ctr">
              <a:lnSpc>
                <a:spcPts val="5640"/>
              </a:lnSpc>
            </a:pPr>
            <a:r>
              <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rPr>
              <a:t>研究方法与过程</a:t>
            </a:r>
            <a:endParaRPr lang="en-US" sz="4700" b="1" spc="122">
              <a:solidFill>
                <a:srgbClr val="FFFFFF"/>
              </a:solidFill>
              <a:latin typeface="思源黑体 2 Bold" panose="020B0800000000000000" charset="-122"/>
              <a:ea typeface="思源黑体 2 Bold" panose="020B0800000000000000" charset="-122"/>
              <a:cs typeface="思源黑体 2 Bold" panose="020B0800000000000000" charset="-122"/>
              <a:sym typeface="思源黑体 2 Bold" panose="020B0800000000000000" charset="-122"/>
            </a:endParaRPr>
          </a:p>
        </p:txBody>
      </p:sp>
      <p:sp>
        <p:nvSpPr>
          <p:cNvPr id="30" name="TextBox 15"/>
          <p:cNvSpPr txBox="1"/>
          <p:nvPr/>
        </p:nvSpPr>
        <p:spPr>
          <a:xfrm>
            <a:off x="1473544" y="2077353"/>
            <a:ext cx="9346855" cy="7056868"/>
          </a:xfrm>
          <a:prstGeom prst="rect">
            <a:avLst/>
          </a:prstGeom>
        </p:spPr>
        <p:txBody>
          <a:bodyPr wrap="square" lIns="0" tIns="0" rIns="0" bIns="0" rtlCol="0" anchor="t">
            <a:spAutoFit/>
          </a:bodyPr>
          <a:lstStyle/>
          <a:p>
            <a:pPr algn="l">
              <a:lnSpc>
                <a:spcPts val="5640"/>
              </a:lnSpc>
            </a:pP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2.2.</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可写哈夫曼表构建过程：</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6.</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查找表解码流程</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在解析位表值表时，记录了每个位数码的最大值（</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+1</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操作以包含最大值）</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还记录了每个位数码第一位的存储位置</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查找流程：</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lookup_input_i</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 </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每次传入</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16bit</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，查找最短匹配的位序列，</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识别出一个变长的</a:t>
            </a: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huffman</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码。接下来会生成查找地址</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r>
              <a:rPr lang="en-US" altLang="zh-CN" b="1" dirty="0" err="1">
                <a:solidFill>
                  <a:srgbClr val="112F70"/>
                </a:solidFill>
                <a:latin typeface="微软雅黑" panose="020B0503020204020204" charset="-122"/>
                <a:ea typeface="微软雅黑" panose="020B0503020204020204" charset="-122"/>
                <a:sym typeface="思源黑体 2 Bold" panose="020B0800000000000000" charset="-122"/>
              </a:rPr>
              <a:t>lookup_addr_r</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，通过查找地址查找</a:t>
            </a:r>
            <a:r>
              <a:rPr lang="en-US" altLang="zh-CN" b="1" dirty="0">
                <a:solidFill>
                  <a:srgbClr val="112F70"/>
                </a:solidFill>
                <a:latin typeface="微软雅黑" panose="020B0503020204020204" charset="-122"/>
                <a:ea typeface="微软雅黑" panose="020B0503020204020204" charset="-122"/>
                <a:sym typeface="思源黑体 2 Bold" panose="020B0800000000000000" charset="-122"/>
              </a:rPr>
              <a:t>ram</a:t>
            </a:r>
            <a:r>
              <a:rPr lang="zh-CN" altLang="en-US" b="1" dirty="0">
                <a:solidFill>
                  <a:srgbClr val="112F70"/>
                </a:solidFill>
                <a:latin typeface="微软雅黑" panose="020B0503020204020204" charset="-122"/>
                <a:ea typeface="微软雅黑" panose="020B0503020204020204" charset="-122"/>
                <a:sym typeface="思源黑体 2 Bold" panose="020B0800000000000000" charset="-122"/>
              </a:rPr>
              <a:t>，输出解码值</a:t>
            </a: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en-US" altLang="zh-CN"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4" name="图片 13"/>
          <p:cNvPicPr>
            <a:picLocks noChangeAspect="1"/>
          </p:cNvPicPr>
          <p:nvPr/>
        </p:nvPicPr>
        <p:blipFill>
          <a:blip r:embed="rId2"/>
          <a:stretch>
            <a:fillRect/>
          </a:stretch>
        </p:blipFill>
        <p:spPr>
          <a:xfrm>
            <a:off x="9137650" y="5127625"/>
            <a:ext cx="12700" cy="31750"/>
          </a:xfrm>
          <a:prstGeom prst="rect">
            <a:avLst/>
          </a:prstGeom>
        </p:spPr>
      </p:pic>
      <p:sp>
        <p:nvSpPr>
          <p:cNvPr id="9" name="TextBox 15"/>
          <p:cNvSpPr txBox="1"/>
          <p:nvPr/>
        </p:nvSpPr>
        <p:spPr>
          <a:xfrm>
            <a:off x="192741" y="1406241"/>
            <a:ext cx="2702859" cy="1342227"/>
          </a:xfrm>
          <a:prstGeom prst="rect">
            <a:avLst/>
          </a:prstGeom>
        </p:spPr>
        <p:txBody>
          <a:bodyPr wrap="square" lIns="0" tIns="0" rIns="0" bIns="0" rtlCol="0" anchor="t">
            <a:spAutoFit/>
          </a:bodyPr>
          <a:lstStyle/>
          <a:p>
            <a:pPr algn="l">
              <a:lnSpc>
                <a:spcPts val="5640"/>
              </a:lnSpc>
            </a:pP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2.</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 </a:t>
            </a:r>
            <a:r>
              <a:rPr lang="en-US" altLang="zh-CN" sz="2800" b="1" dirty="0">
                <a:solidFill>
                  <a:srgbClr val="112F70"/>
                </a:solidFill>
                <a:latin typeface="微软雅黑" panose="020B0503020204020204" charset="-122"/>
                <a:ea typeface="微软雅黑" panose="020B0503020204020204" charset="-122"/>
                <a:sym typeface="思源黑体 2 Bold" panose="020B0800000000000000" charset="-122"/>
              </a:rPr>
              <a:t>jpeg_dht</a:t>
            </a:r>
            <a:r>
              <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rPr>
              <a:t>：</a:t>
            </a: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a:p>
            <a:pPr algn="l">
              <a:lnSpc>
                <a:spcPts val="5640"/>
              </a:lnSpc>
            </a:pPr>
            <a:endParaRPr lang="zh-CN" altLang="en-US" sz="2800" b="1" dirty="0">
              <a:solidFill>
                <a:srgbClr val="112F70"/>
              </a:solidFill>
              <a:latin typeface="微软雅黑" panose="020B0503020204020204" charset="-122"/>
              <a:ea typeface="微软雅黑" panose="020B0503020204020204" charset="-122"/>
              <a:sym typeface="思源黑体 2 Bold" panose="020B0800000000000000" charset="-122"/>
            </a:endParaRPr>
          </a:p>
        </p:txBody>
      </p:sp>
      <p:pic>
        <p:nvPicPr>
          <p:cNvPr id="12" name="图片 11"/>
          <p:cNvPicPr>
            <a:picLocks noChangeAspect="1"/>
          </p:cNvPicPr>
          <p:nvPr/>
        </p:nvPicPr>
        <p:blipFill>
          <a:blip r:embed="rId3"/>
          <a:srcRect b="52291"/>
          <a:stretch>
            <a:fillRect/>
          </a:stretch>
        </p:blipFill>
        <p:spPr>
          <a:xfrm>
            <a:off x="8853797" y="1363483"/>
            <a:ext cx="9812119" cy="2736016"/>
          </a:xfrm>
          <a:prstGeom prst="rect">
            <a:avLst/>
          </a:prstGeom>
        </p:spPr>
      </p:pic>
      <p:pic>
        <p:nvPicPr>
          <p:cNvPr id="18" name="图片 17"/>
          <p:cNvPicPr>
            <a:picLocks noChangeAspect="1"/>
          </p:cNvPicPr>
          <p:nvPr/>
        </p:nvPicPr>
        <p:blipFill>
          <a:blip r:embed="rId4"/>
          <a:stretch>
            <a:fillRect/>
          </a:stretch>
        </p:blipFill>
        <p:spPr>
          <a:xfrm>
            <a:off x="7696200" y="4121970"/>
            <a:ext cx="5098942" cy="5754315"/>
          </a:xfrm>
          <a:prstGeom prst="rect">
            <a:avLst/>
          </a:prstGeom>
        </p:spPr>
      </p:pic>
      <p:pic>
        <p:nvPicPr>
          <p:cNvPr id="20" name="图片 19"/>
          <p:cNvPicPr>
            <a:picLocks noChangeAspect="1"/>
          </p:cNvPicPr>
          <p:nvPr/>
        </p:nvPicPr>
        <p:blipFill>
          <a:blip r:embed="rId5"/>
          <a:stretch>
            <a:fillRect/>
          </a:stretch>
        </p:blipFill>
        <p:spPr>
          <a:xfrm>
            <a:off x="9144000" y="4118965"/>
            <a:ext cx="8554783" cy="5600407"/>
          </a:xfrm>
          <a:prstGeom prst="rect">
            <a:avLst/>
          </a:prstGeom>
        </p:spPr>
      </p:pic>
      <p:pic>
        <p:nvPicPr>
          <p:cNvPr id="25" name="图片 24"/>
          <p:cNvPicPr>
            <a:picLocks noChangeAspect="1"/>
          </p:cNvPicPr>
          <p:nvPr/>
        </p:nvPicPr>
        <p:blipFill>
          <a:blip r:embed="rId6"/>
          <a:stretch>
            <a:fillRect/>
          </a:stretch>
        </p:blipFill>
        <p:spPr>
          <a:xfrm>
            <a:off x="385023" y="7987440"/>
            <a:ext cx="7306695" cy="1600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555.6143307086614,&quot;left&quot;:5.987874015748025,&quot;top&quot;:123.01299212598424,&quot;width&quot;:1311.5365354330709}"/>
</p:tagLst>
</file>

<file path=ppt/tags/tag2.xml><?xml version="1.0" encoding="utf-8"?>
<p:tagLst xmlns:p="http://schemas.openxmlformats.org/presentationml/2006/main">
  <p:tag name="KSO_WM_DIAGRAM_VIRTUALLY_FRAME" val="{&quot;height&quot;:555.6143307086614,&quot;left&quot;:5.987874015748025,&quot;top&quot;:123.01299212598424,&quot;width&quot;:1311.5365354330709}"/>
</p:tagLst>
</file>

<file path=ppt/tags/tag3.xml><?xml version="1.0" encoding="utf-8"?>
<p:tagLst xmlns:p="http://schemas.openxmlformats.org/presentationml/2006/main">
  <p:tag name="KSO_WM_DIAGRAM_VIRTUALLY_FRAME" val="{&quot;height&quot;:555.6143307086614,&quot;left&quot;:5.987874015748025,&quot;top&quot;:123.01299212598424,&quot;width&quot;:1311.5365354330709}"/>
</p:tagLst>
</file>

<file path=ppt/tags/tag4.xml><?xml version="1.0" encoding="utf-8"?>
<p:tagLst xmlns:p="http://schemas.openxmlformats.org/presentationml/2006/main">
  <p:tag name="KSO_WM_DIAGRAM_VIRTUALLY_FRAME" val="{&quot;height&quot;:555.6143307086614,&quot;left&quot;:5.987874015748025,&quot;top&quot;:123.01299212598424,&quot;width&quot;:1311.5365354330709}"/>
</p:tagLst>
</file>

<file path=ppt/tags/tag5.xml><?xml version="1.0" encoding="utf-8"?>
<p:tagLst xmlns:p="http://schemas.openxmlformats.org/presentationml/2006/main">
  <p:tag name="KSO_WM_DIAGRAM_VIRTUALLY_FRAME" val="{&quot;height&quot;:555.6143307086614,&quot;left&quot;:5.987874015748025,&quot;top&quot;:123.01299212598424,&quot;width&quot;:1311.5365354330709}"/>
</p:tagLst>
</file>

<file path=ppt/tags/tag6.xml><?xml version="1.0" encoding="utf-8"?>
<p:tagLst xmlns:p="http://schemas.openxmlformats.org/presentationml/2006/main">
  <p:tag name="KSO_WM_DIAGRAM_VIRTUALLY_FRAME" val="{&quot;height&quot;:555.6143307086614,&quot;left&quot;:5.987874015748025,&quot;top&quot;:123.01299212598424,&quot;width&quot;:1311.53653543307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2373</Words>
  <Application>WPS 演示</Application>
  <PresentationFormat>自定义</PresentationFormat>
  <Paragraphs>275</Paragraphs>
  <Slides>32</Slides>
  <Notes>18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32</vt:i4>
      </vt:variant>
    </vt:vector>
  </HeadingPairs>
  <TitlesOfParts>
    <vt:vector size="50" baseType="lpstr">
      <vt:lpstr>Arial</vt:lpstr>
      <vt:lpstr>宋体</vt:lpstr>
      <vt:lpstr>Wingdings</vt:lpstr>
      <vt:lpstr>思源黑体 1</vt:lpstr>
      <vt:lpstr>黑体</vt:lpstr>
      <vt:lpstr>微软雅黑</vt:lpstr>
      <vt:lpstr>思源黑体 2 Bold</vt:lpstr>
      <vt:lpstr>Akzidenz-Grotesk Bold</vt:lpstr>
      <vt:lpstr>Inter</vt:lpstr>
      <vt:lpstr>SWAstro</vt:lpstr>
      <vt:lpstr>Calibri</vt:lpstr>
      <vt:lpstr>Arial Unicode MS</vt:lpstr>
      <vt:lpstr>思源黑体 2</vt:lpstr>
      <vt:lpstr>思源黑体 2 Heavy</vt:lpstr>
      <vt:lpstr>Akzidenz-Grotesk Medium</vt:lpstr>
      <vt:lpstr>DejaVu Math TeX Gyre</vt:lpstr>
      <vt:lpstr>SolidWorks GDT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文三思</cp:lastModifiedBy>
  <cp:revision>46</cp:revision>
  <dcterms:created xsi:type="dcterms:W3CDTF">2006-08-16T00:00:00Z</dcterms:created>
  <dcterms:modified xsi:type="dcterms:W3CDTF">2025-01-07T05:37:31Z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0D981B1840C84DA7B945FE44D003B2EC_13</vt:lpwstr>
  </property>
  <property fmtid="{D5CDD505-2E9C-101B-9397-08002B2CF9AE}" pid="3" name="KSOProductBuildVer">
    <vt:lpwstr>2052-12.1.0.19770</vt:lpwstr>
  </property>
</Properties>
</file>